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1000" r:id="rId2"/>
    <p:sldId id="1018" r:id="rId3"/>
    <p:sldId id="1104" r:id="rId4"/>
    <p:sldId id="1079" r:id="rId5"/>
    <p:sldId id="1080" r:id="rId6"/>
    <p:sldId id="1081" r:id="rId7"/>
    <p:sldId id="1082" r:id="rId8"/>
    <p:sldId id="1083" r:id="rId9"/>
    <p:sldId id="1076" r:id="rId10"/>
    <p:sldId id="1077" r:id="rId11"/>
    <p:sldId id="1078" r:id="rId12"/>
    <p:sldId id="947" r:id="rId13"/>
    <p:sldId id="955" r:id="rId14"/>
    <p:sldId id="989" r:id="rId15"/>
    <p:sldId id="990" r:id="rId16"/>
    <p:sldId id="1087" r:id="rId17"/>
    <p:sldId id="988" r:id="rId18"/>
    <p:sldId id="992" r:id="rId19"/>
    <p:sldId id="926" r:id="rId20"/>
    <p:sldId id="995" r:id="rId21"/>
    <p:sldId id="927" r:id="rId22"/>
    <p:sldId id="998" r:id="rId23"/>
    <p:sldId id="997" r:id="rId24"/>
    <p:sldId id="928" r:id="rId25"/>
    <p:sldId id="948" r:id="rId26"/>
    <p:sldId id="956" r:id="rId27"/>
    <p:sldId id="993" r:id="rId28"/>
    <p:sldId id="957" r:id="rId29"/>
    <p:sldId id="999" r:id="rId30"/>
    <p:sldId id="929" r:id="rId31"/>
    <p:sldId id="962" r:id="rId32"/>
    <p:sldId id="1084" r:id="rId33"/>
    <p:sldId id="1086" r:id="rId34"/>
    <p:sldId id="1085" r:id="rId35"/>
    <p:sldId id="1088" r:id="rId36"/>
    <p:sldId id="1089" r:id="rId37"/>
    <p:sldId id="1090" r:id="rId38"/>
    <p:sldId id="1091" r:id="rId39"/>
    <p:sldId id="1092" r:id="rId40"/>
    <p:sldId id="1093" r:id="rId41"/>
    <p:sldId id="1094" r:id="rId42"/>
    <p:sldId id="1103" r:id="rId43"/>
    <p:sldId id="1096" r:id="rId44"/>
    <p:sldId id="1095" r:id="rId45"/>
    <p:sldId id="1097" r:id="rId46"/>
    <p:sldId id="1098" r:id="rId47"/>
    <p:sldId id="1099" r:id="rId48"/>
    <p:sldId id="1100" r:id="rId49"/>
    <p:sldId id="1101" r:id="rId50"/>
    <p:sldId id="1102" r:id="rId51"/>
    <p:sldId id="110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28"/>
    <p:restoredTop sz="96327"/>
  </p:normalViewPr>
  <p:slideViewPr>
    <p:cSldViewPr snapToGrid="0">
      <p:cViewPr varScale="1">
        <p:scale>
          <a:sx n="279" d="100"/>
          <a:sy n="279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9/30/23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kwchurch.github.io/index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glue/viewer/cola/trai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lab.research.google.com/drive/1NYMqvNlf6f2b6L3BLIfO_o9Ne6wKZ0oO?usp=sharing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2VCOqfoBPxJpSo6jWTnQY83Qgc81UuC?usp=sharing" TargetMode="External"/><Relationship Id="rId7" Type="http://schemas.openxmlformats.org/officeDocument/2006/relationships/hyperlink" Target="https://colab.research.google.com/drive/1Oyrv4of7gxLz_TCgEuGE_LJpjy3jjabS?usp=sharing" TargetMode="External"/><Relationship Id="rId2" Type="http://schemas.openxmlformats.org/officeDocument/2006/relationships/hyperlink" Target="https://kwchurch.github.io/teaching/2023-fall/CS6120/assignments/assignment.02/HuggingFace_pipelines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lab.research.google.com/github/huggingface/notebooks/blob/main/transformers_doc/en/pytorch/sequence_classification.ipynb" TargetMode="External"/><Relationship Id="rId5" Type="http://schemas.openxmlformats.org/officeDocument/2006/relationships/hyperlink" Target="https://huggingface.co/docs/transformers/tasks/sequence_classification" TargetMode="External"/><Relationship Id="rId4" Type="http://schemas.openxmlformats.org/officeDocument/2006/relationships/hyperlink" Target="https://colab.research.google.com/drive/1N-Nbu6c1EOemGXPk3G-zpnw2GxAZnQ3a?usp=sharing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huggingface.co/bert-base-uncased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hyperlink" Target="https://huggingface.co/datasets/dair-ai/emotion" TargetMode="External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gft/blob/master/examples/fit_examples/model.HuggingFace/language/data.HuggingFace/glue/cola.sh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luebenchmark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/blob/main/examples/pytorch/text-classification/README.md" TargetMode="External"/><Relationship Id="rId2" Type="http://schemas.openxmlformats.org/officeDocument/2006/relationships/hyperlink" Target="https://colab.research.google.com/drive/1Oyrv4of7gxLz_TCgEuGE_LJpjy3jjabS?usp=sharin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/blob/main/examples/pytorch/text-classification/README.md" TargetMode="External"/><Relationship Id="rId2" Type="http://schemas.openxmlformats.org/officeDocument/2006/relationships/hyperlink" Target="https://colab.research.google.com/drive/1Oyrv4of7gxLz_TCgEuGE_LJpjy3jjabS?usp=sharin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hyperlink" Target="https://huggingface.co/learn/nlp-course/chapter3/3?fw=p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colab.research.google.com/drive/1dKQ0n4KmCUp0KuO1OvmV3eGfkPPFznCy?usp=sharing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colab.research.google.com/drive/1NYMqvNlf6f2b6L3BLIfO_o9Ne6wKZ0oO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hyperlink" Target="https://colab.research.google.com/drive/1Oyrv4of7gxLz_TCgEuGE_LJpjy3jjabS?usp=shari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gradient-descent-algorithm-python" TargetMode="External"/><Relationship Id="rId2" Type="http://schemas.openxmlformats.org/officeDocument/2006/relationships/hyperlink" Target="https://en.wikipedia.org/wiki/Stochastic_gradient_desc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en.wikipedia.org/wiki/Newton%27s_method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en.wikipedia.org/wiki/Hill_climbing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hyperlink" Target="https://huggingface.co/learn/nlp-course/chapter3/3?fw=p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age.googleapis.com/bert_models/2018_10_18/cased_L-24_H-1024_A-16.zip" TargetMode="External"/><Relationship Id="rId3" Type="http://schemas.openxmlformats.org/officeDocument/2006/relationships/hyperlink" Target="https://storage.googleapis.com/bert_models/2019_05_30/wwm_uncased_L-24_H-1024_A-16.zip" TargetMode="External"/><Relationship Id="rId7" Type="http://schemas.openxmlformats.org/officeDocument/2006/relationships/hyperlink" Target="https://storage.googleapis.com/bert_models/2018_10_18/cased_L-12_H-768_A-12.zip" TargetMode="External"/><Relationship Id="rId2" Type="http://schemas.openxmlformats.org/officeDocument/2006/relationships/hyperlink" Target="https://github.com/google-research/bert#pre-trained-mode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age.googleapis.com/bert_models/2018_10_18/uncased_L-24_H-1024_A-16.zip" TargetMode="External"/><Relationship Id="rId5" Type="http://schemas.openxmlformats.org/officeDocument/2006/relationships/hyperlink" Target="https://storage.googleapis.com/bert_models/2018_10_18/uncased_L-12_H-768_A-12.zip" TargetMode="External"/><Relationship Id="rId4" Type="http://schemas.openxmlformats.org/officeDocument/2006/relationships/hyperlink" Target="https://storage.googleapis.com/bert_models/2019_05_30/wwm_cased_L-24_H-1024_A-16.zip" TargetMode="External"/><Relationship Id="rId9" Type="http://schemas.openxmlformats.org/officeDocument/2006/relationships/hyperlink" Target="https://storage.googleapis.com/bert_models/2018_11_23/multi_cased_L-12_H-768_A-12.zip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colab.research.google.com/drive/1dKQ0n4KmCUp0KuO1OvmV3eGfkPPFznCy?usp=sharing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colab.research.google.com/drive/1NYMqvNlf6f2b6L3BLIfO_o9Ne6wKZ0oO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3.png"/><Relationship Id="rId4" Type="http://schemas.openxmlformats.org/officeDocument/2006/relationships/hyperlink" Target="https://colab.research.google.com/drive/1Oyrv4of7gxLz_TCgEuGE_LJpjy3jjabS?usp=sharing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/blob/main/examples/pytorch/text-classification/README.md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insideaiml.com/blog/LossFunctions-in-Deep-Learning-1025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rtint.2023.103971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colab.research.google.com/drive/1dKQ0n4KmCUp0KuO1OvmV3eGfkPPFznCy?usp=sharing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colab.research.google.com/drive/1NYMqvNlf6f2b6L3BLIfO_o9Ne6wKZ0oO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3.png"/><Relationship Id="rId4" Type="http://schemas.openxmlformats.org/officeDocument/2006/relationships/hyperlink" Target="https://colab.research.google.com/drive/1Oyrv4of7gxLz_TCgEuGE_LJpjy3jjabS?usp=sharin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yrv4of7gxLz_TCgEuGE_LJpjy3jjabS?usp=sharing" TargetMode="External"/><Relationship Id="rId2" Type="http://schemas.openxmlformats.org/officeDocument/2006/relationships/hyperlink" Target="https://github.com/huggingface/transformers/blob/main/examples/pytorch/text-classification/run_glue.p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github.com/huggingface/transformers/blob/main/examples/pytorch/text-classification/run_glue_no_trainer.py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huggingface/transformers/blob/main/examples/pytorch/text-classification/run_glue_no_trainer.py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google-research/bert#pre-trained-models" TargetMode="Externa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google-research/bert#pre-trained-model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2VCOqfoBPxJpSo6jWTnQY83Qgc81UuC?usp=sharing" TargetMode="External"/><Relationship Id="rId7" Type="http://schemas.openxmlformats.org/officeDocument/2006/relationships/hyperlink" Target="https://colab.research.google.com/drive/1Oyrv4of7gxLz_TCgEuGE_LJpjy3jjabS?usp=sharing" TargetMode="External"/><Relationship Id="rId2" Type="http://schemas.openxmlformats.org/officeDocument/2006/relationships/hyperlink" Target="https://kwchurch.github.io/teaching/2023-fall/CS6120/assignments/assignment.02/HuggingFace_pipelines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lab.research.google.com/github/huggingface/notebooks/blob/main/transformers_doc/en/pytorch/sequence_classification.ipynb" TargetMode="External"/><Relationship Id="rId5" Type="http://schemas.openxmlformats.org/officeDocument/2006/relationships/hyperlink" Target="https://huggingface.co/docs/transformers/tasks/sequence_classification" TargetMode="External"/><Relationship Id="rId4" Type="http://schemas.openxmlformats.org/officeDocument/2006/relationships/hyperlink" Target="https://colab.research.google.com/drive/1N-Nbu6c1EOemGXPk3G-zpnw2GxAZnQ3a?usp=shar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olab.research.google.com/drive/1N-Nbu6c1EOemGXPk3G-zpnw2GxAZnQ3a?usp=shar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9-3007.pdf" TargetMode="External"/><Relationship Id="rId2" Type="http://schemas.openxmlformats.org/officeDocument/2006/relationships/hyperlink" Target="https://arxiv.org/pdf/1904.0267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xiv.org/pdf/1906.04341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878C-7802-851C-79AE-6F8BD2E89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CS6120: Lecture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202AB-2370-4AC7-75C8-05B8B669D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2"/>
              </a:rPr>
              <a:t>https://kwchurch.github.io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CACBC-85EF-6D85-B706-C8289CE0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4A1BF-8EDC-11EF-6D4A-7FDB82FF3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E1FE3-7328-CEC6-D743-40735B3D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32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Fine-Tuning (fit)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BBBB89-E119-06F7-8C69-BBF6A280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36EEE-080B-A191-4E76-936C878B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74ABF1-E920-F55C-CD3C-A5A446F0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F0BF68-1329-C15F-4D1F-E0366235D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451FA-751D-0223-AE77-FDE6B93B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(Fit) in R (Statistics Package)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4208" y="1897880"/>
            <a:ext cx="4594995" cy="459499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04A0DBA-FCBF-9727-4446-8580B49D603F}"/>
              </a:ext>
            </a:extLst>
          </p:cNvPr>
          <p:cNvSpPr/>
          <p:nvPr/>
        </p:nvSpPr>
        <p:spPr>
          <a:xfrm>
            <a:off x="5944079" y="1578855"/>
            <a:ext cx="5846164" cy="1161345"/>
          </a:xfrm>
          <a:prstGeom prst="wedgeRoundRectCallout">
            <a:avLst>
              <a:gd name="adj1" fmla="val -54979"/>
              <a:gd name="adj2" fmla="val -4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look like regression</a:t>
            </a:r>
          </a:p>
          <a:p>
            <a:pPr algn="ctr"/>
            <a:r>
              <a:rPr lang="en-US" sz="2800" dirty="0"/>
              <a:t>(Not much programming)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Notational Conventions:</a:t>
                </a:r>
              </a:p>
              <a:p>
                <a:pPr lvl="1"/>
                <a:r>
                  <a:rPr lang="en-US" dirty="0"/>
                  <a:t>Observations: Circles</a:t>
                </a:r>
              </a:p>
              <a:p>
                <a:pPr lvl="1"/>
                <a:r>
                  <a:rPr lang="en-US" dirty="0"/>
                  <a:t>Models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): Red Lines</a:t>
                </a:r>
              </a:p>
              <a:p>
                <a:r>
                  <a:rPr lang="en-US" dirty="0"/>
                  <a:t>Prediction: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model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 to map</a:t>
                </a:r>
              </a:p>
              <a:p>
                <a:pPr lvl="2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(speed) to</a:t>
                </a:r>
              </a:p>
              <a:p>
                <a:pPr lvl="2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(stopping distance)</a:t>
                </a:r>
              </a:p>
              <a:p>
                <a:pPr lvl="1"/>
                <a:r>
                  <a:rPr lang="en-US" dirty="0"/>
                  <a:t>For linear regression,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polynomial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dirty="0" err="1"/>
                  <a:t>gft</a:t>
                </a:r>
                <a:r>
                  <a:rPr lang="en-US" dirty="0"/>
                  <a:t>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typically a model from a hub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  <a:blipFill>
                <a:blip r:embed="rId3"/>
                <a:stretch>
                  <a:fillRect l="-1956" t="-4887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9E5CE43-D155-D4D0-532A-55310C0A1B53}"/>
              </a:ext>
            </a:extLst>
          </p:cNvPr>
          <p:cNvSpPr/>
          <p:nvPr/>
        </p:nvSpPr>
        <p:spPr>
          <a:xfrm>
            <a:off x="4084208" y="4457752"/>
            <a:ext cx="1672795" cy="954784"/>
          </a:xfrm>
          <a:prstGeom prst="wedgeRoundRectCallout">
            <a:avLst>
              <a:gd name="adj1" fmla="val -47444"/>
              <a:gd name="adj2" fmla="val -12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Red Line:</a:t>
            </a:r>
          </a:p>
          <a:p>
            <a:pPr algn="ctr"/>
            <a:r>
              <a:rPr lang="en-US" sz="2400" dirty="0"/>
              <a:t>Model (</a:t>
            </a:r>
            <a:r>
              <a:rPr lang="en-US" sz="2400" i="1" dirty="0"/>
              <a:t>f</a:t>
            </a:r>
            <a:r>
              <a:rPr lang="en-US" sz="2400" dirty="0"/>
              <a:t>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4AF5166-0F0B-F54E-40D5-E9BA53C10312}"/>
              </a:ext>
            </a:extLst>
          </p:cNvPr>
          <p:cNvSpPr/>
          <p:nvPr/>
        </p:nvSpPr>
        <p:spPr>
          <a:xfrm>
            <a:off x="1201428" y="2019679"/>
            <a:ext cx="2016743" cy="897623"/>
          </a:xfrm>
          <a:prstGeom prst="wedgeRoundRectCallout">
            <a:avLst>
              <a:gd name="adj1" fmla="val 87852"/>
              <a:gd name="adj2" fmla="val 39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Black Points: </a:t>
            </a:r>
          </a:p>
          <a:p>
            <a:pPr algn="ctr"/>
            <a:r>
              <a:rPr lang="en-US" sz="2400" i="1" dirty="0"/>
              <a:t>cars</a:t>
            </a:r>
            <a:r>
              <a:rPr lang="en-US" sz="2400" dirty="0"/>
              <a:t> dataset</a:t>
            </a:r>
            <a:endParaRPr lang="en-US" sz="2400" i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22535-CCE4-2065-FB04-04FE0C30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1EBF5-FFEC-4ABD-DECE-B2DD63D1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Datasets</a:t>
            </a:r>
            <a:br>
              <a:rPr lang="en-US" sz="6000" dirty="0"/>
            </a:br>
            <a:r>
              <a:rPr lang="en-US" sz="6000" dirty="0"/>
              <a:t>Example: Cars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7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F5EA898-A5ED-0A4C-983E-88639A59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6036448" y="1931391"/>
            <a:ext cx="6116695" cy="3492562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A715E37-4EDD-5145-84EF-165351F0881C}"/>
              </a:ext>
            </a:extLst>
          </p:cNvPr>
          <p:cNvSpPr/>
          <p:nvPr/>
        </p:nvSpPr>
        <p:spPr>
          <a:xfrm>
            <a:off x="9420550" y="2281007"/>
            <a:ext cx="2399743" cy="1501900"/>
          </a:xfrm>
          <a:prstGeom prst="wedgeRoundRectCallout">
            <a:avLst>
              <a:gd name="adj1" fmla="val -78535"/>
              <a:gd name="adj2" fmla="val -300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Two Columns: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cars$speed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cars$dist</a:t>
            </a:r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B5FFD9-F411-84CF-A882-E8A3229D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8A362-43D8-83F4-A31C-F8BAF027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77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D54DCA9-6292-4903-383A-6750A20A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5" y="1574715"/>
            <a:ext cx="11553455" cy="639617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</p:spPr>
        <p:txBody>
          <a:bodyPr>
            <a:noAutofit/>
          </a:bodyPr>
          <a:lstStyle/>
          <a:p>
            <a:r>
              <a:rPr lang="en-US" sz="4000" dirty="0"/>
              <a:t>Example of Datasets in </a:t>
            </a:r>
            <a:r>
              <a:rPr lang="en-US" sz="4000" dirty="0" err="1"/>
              <a:t>HuggingFace</a:t>
            </a:r>
            <a:br>
              <a:rPr lang="en-US" sz="3200" dirty="0"/>
            </a:br>
            <a:r>
              <a:rPr lang="en-US" sz="2400" dirty="0"/>
              <a:t>https://</a:t>
            </a:r>
            <a:r>
              <a:rPr lang="en-US" sz="2400" dirty="0" err="1"/>
              <a:t>huggingface.co</a:t>
            </a:r>
            <a:r>
              <a:rPr lang="en-US" sz="2400" dirty="0"/>
              <a:t>/datasets/</a:t>
            </a:r>
            <a:r>
              <a:rPr lang="en-US" sz="2400" dirty="0" err="1"/>
              <a:t>dair</a:t>
            </a:r>
            <a:r>
              <a:rPr lang="en-US" sz="2400" dirty="0"/>
              <a:t>-ai/emotion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4B13EF37-D0FA-230A-2E4F-9789C2C2D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/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/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E9442-68C1-59E1-C917-7B9FE5AE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C3564-2887-046C-3924-A3FB9224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75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2D7AD0-735D-0E42-B6C7-03CB4FD9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1676972"/>
            <a:ext cx="9198864" cy="497503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2" y="173959"/>
            <a:ext cx="7226362" cy="1325563"/>
          </a:xfrm>
        </p:spPr>
        <p:txBody>
          <a:bodyPr>
            <a:noAutofit/>
          </a:bodyPr>
          <a:lstStyle/>
          <a:p>
            <a:r>
              <a:rPr lang="en-US" sz="5400" dirty="0"/>
              <a:t>Emotion </a:t>
            </a:r>
            <a:r>
              <a:rPr lang="en-US" sz="5400" dirty="0">
                <a:sym typeface="Wingdings" pitchFamily="2" charset="2"/>
              </a:rPr>
              <a:t> </a:t>
            </a:r>
            <a:r>
              <a:rPr lang="en-US" sz="5400" dirty="0"/>
              <a:t>GLUE (Cola)</a:t>
            </a:r>
            <a:br>
              <a:rPr lang="en-US" dirty="0"/>
            </a:br>
            <a:r>
              <a:rPr lang="en-US" sz="2400" dirty="0">
                <a:hlinkClick r:id="rId3"/>
              </a:rPr>
              <a:t>https://huggingface.co/datasets/glue/viewer/cola/train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F20772A-E355-9D46-85A8-7989AA30E607}"/>
              </a:ext>
            </a:extLst>
          </p:cNvPr>
          <p:cNvSpPr/>
          <p:nvPr/>
        </p:nvSpPr>
        <p:spPr>
          <a:xfrm>
            <a:off x="2762354" y="3235799"/>
            <a:ext cx="2151049" cy="882396"/>
          </a:xfrm>
          <a:prstGeom prst="wedgeRoundRectCallout">
            <a:avLst>
              <a:gd name="adj1" fmla="val -97364"/>
              <a:gd name="adj2" fmla="val 31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 Subset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B80A33-ACAA-0C88-DF57-78FDA50D6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7077875" y="2987802"/>
            <a:ext cx="2151049" cy="882396"/>
          </a:xfrm>
          <a:prstGeom prst="wedgeRoundRectCallout">
            <a:avLst>
              <a:gd name="adj1" fmla="val -80895"/>
              <a:gd name="adj2" fmla="val 47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Splits</a:t>
            </a:r>
            <a:endParaRPr lang="en-US" sz="1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EF66F-0EEC-354E-F643-3A3EAC942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1B738-9F28-6DB1-0FDC-F7BAE16AE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9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145C8E-4E85-C31E-D696-309C2C83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in </a:t>
            </a:r>
            <a:r>
              <a:rPr lang="en-US" dirty="0" err="1"/>
              <a:t>HuggingFace</a:t>
            </a:r>
            <a:r>
              <a:rPr lang="en-US" dirty="0"/>
              <a:t> </a:t>
            </a:r>
            <a:r>
              <a:rPr lang="en-US" dirty="0" err="1">
                <a:hlinkClick r:id="rId2"/>
              </a:rPr>
              <a:t>colab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81F23-DBBE-8225-9E76-1C8CABA1C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888846-58FF-55DB-24EA-0A6C81A3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0DF7F-6316-55CE-C101-2D6B34E0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16</a:t>
            </a:fld>
            <a:endParaRPr lang="en-US"/>
          </a:p>
        </p:txBody>
      </p:sp>
      <p:pic>
        <p:nvPicPr>
          <p:cNvPr id="9" name="Content Placeholder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1FAA1BD-BB5A-F0BF-0EF3-10E56C14AF5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16609" y="1391026"/>
            <a:ext cx="10905642" cy="6044968"/>
          </a:xfrm>
        </p:spPr>
      </p:pic>
    </p:spTree>
    <p:extLst>
      <p:ext uri="{BB962C8B-B14F-4D97-AF65-F5344CB8AC3E}">
        <p14:creationId xmlns:p14="http://schemas.microsoft.com/office/powerpoint/2010/main" val="4024447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C47B02-B393-6324-F673-966E2EE18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135" b="85943"/>
          <a:stretch/>
        </p:blipFill>
        <p:spPr>
          <a:xfrm>
            <a:off x="3498688" y="2716437"/>
            <a:ext cx="8811712" cy="4371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dirty="0" err="1"/>
              <a:t>glm</a:t>
            </a:r>
            <a:r>
              <a:rPr lang="en-US" sz="4000" dirty="0"/>
              <a:t> (General Linear Models) in R (and </a:t>
            </a:r>
            <a:r>
              <a:rPr lang="en-US" sz="4000" dirty="0" err="1"/>
              <a:t>Sklearn</a:t>
            </a:r>
            <a:r>
              <a:rPr lang="en-US" sz="4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4208" y="1897880"/>
            <a:ext cx="3535839" cy="3535839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1D1771C1-6986-78FB-C3AE-A1C35293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82" b="14428"/>
          <a:stretch/>
        </p:blipFill>
        <p:spPr>
          <a:xfrm>
            <a:off x="3498695" y="3209966"/>
            <a:ext cx="8811706" cy="232947"/>
          </a:xfrm>
          <a:prstGeom prst="rect">
            <a:avLst/>
          </a:prstGeom>
        </p:spPr>
      </p:pic>
      <p:pic>
        <p:nvPicPr>
          <p:cNvPr id="3" name="Content Placeholder 10">
            <a:extLst>
              <a:ext uri="{FF2B5EF4-FFF2-40B4-BE49-F238E27FC236}">
                <a16:creationId xmlns:a16="http://schemas.microsoft.com/office/drawing/2014/main" id="{DE77C062-92A3-2FE4-1638-9243E6076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952" b="5204"/>
          <a:stretch/>
        </p:blipFill>
        <p:spPr>
          <a:xfrm>
            <a:off x="3498685" y="3475688"/>
            <a:ext cx="8811716" cy="651427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4945702-4BF4-F5D3-CD87-BBD259E99DC5}"/>
              </a:ext>
            </a:extLst>
          </p:cNvPr>
          <p:cNvSpPr/>
          <p:nvPr/>
        </p:nvSpPr>
        <p:spPr>
          <a:xfrm>
            <a:off x="9407169" y="3209967"/>
            <a:ext cx="2529096" cy="605572"/>
          </a:xfrm>
          <a:prstGeom prst="wedgeRoundRectCallout">
            <a:avLst>
              <a:gd name="adj1" fmla="val -57982"/>
              <a:gd name="adj2" fmla="val -322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glm</a:t>
            </a:r>
            <a:r>
              <a:rPr lang="en-US" sz="2000" dirty="0"/>
              <a:t>: fit poly model with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/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predict: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≈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𝑐𝑎𝑟𝑠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𝑠𝑝𝑒𝑒𝑑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  <a:blipFill>
                <a:blip r:embed="rId4"/>
                <a:stretch>
                  <a:fillRect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F1B4B-3E37-8B3D-30D8-B2928C19D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AA0E4-9B98-CDF7-A106-100D60A69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6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 in GFT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6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oogle Shape;258;p22">
            <a:extLst>
              <a:ext uri="{FF2B5EF4-FFF2-40B4-BE49-F238E27FC236}">
                <a16:creationId xmlns:a16="http://schemas.microsoft.com/office/drawing/2014/main" id="{064FFC1F-BD72-08EA-AE0F-F243FF6F44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1915" y="3158091"/>
            <a:ext cx="5307900" cy="35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71EC9-93C9-1661-610D-B486549B6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DBD65C8-0861-A49F-16A9-FB8B028B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61849-0B9B-5747-A50B-3FBF6E36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4"/>
            <a:ext cx="12120372" cy="6583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/>
                <a:r>
                  <a:rPr lang="en-US" dirty="0"/>
                  <a:t>Emotion Dataset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blipFill>
                <a:blip r:embed="rId3"/>
                <a:stretch>
                  <a:fillRect l="-3942" t="-4065" b="-4878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437F1-21C2-A544-A8AA-3739EAD7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09BF47-AA60-7B41-B2CE-275B62C71701}"/>
              </a:ext>
            </a:extLst>
          </p:cNvPr>
          <p:cNvSpPr/>
          <p:nvPr/>
        </p:nvSpPr>
        <p:spPr>
          <a:xfrm>
            <a:off x="6886625" y="1735608"/>
            <a:ext cx="1463408" cy="637834"/>
          </a:xfrm>
          <a:prstGeom prst="wedgeRoundRectCallout">
            <a:avLst>
              <a:gd name="adj1" fmla="val -22796"/>
              <a:gd name="adj2" fmla="val -1121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Task/Loss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82BF0C-EDA0-BE4B-8BA0-AD9F615E8CA7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-31099"/>
              <a:gd name="adj2" fmla="val -1272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A7D554B-42F4-E145-8638-AB193025BA36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28829"/>
              <a:gd name="adj2" fmla="val -136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3AAC4-ABA9-441F-00A0-2C217D21BA15}"/>
              </a:ext>
            </a:extLst>
          </p:cNvPr>
          <p:cNvCxnSpPr/>
          <p:nvPr/>
        </p:nvCxnSpPr>
        <p:spPr>
          <a:xfrm>
            <a:off x="8864725" y="1382861"/>
            <a:ext cx="67567" cy="1972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222D71-755B-AC8E-D484-1E963B28362A}"/>
              </a:ext>
            </a:extLst>
          </p:cNvPr>
          <p:cNvCxnSpPr>
            <a:cxnSpLocks/>
          </p:cNvCxnSpPr>
          <p:nvPr/>
        </p:nvCxnSpPr>
        <p:spPr>
          <a:xfrm flipH="1">
            <a:off x="1112595" y="1247063"/>
            <a:ext cx="9066674" cy="223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7796954-5AA7-AE0E-74D3-47A9A302B946}"/>
              </a:ext>
            </a:extLst>
          </p:cNvPr>
          <p:cNvSpPr/>
          <p:nvPr/>
        </p:nvSpPr>
        <p:spPr>
          <a:xfrm>
            <a:off x="9638612" y="3601441"/>
            <a:ext cx="816177" cy="497926"/>
          </a:xfrm>
          <a:prstGeom prst="wedgeRoundRectCallout">
            <a:avLst>
              <a:gd name="adj1" fmla="val -84861"/>
              <a:gd name="adj2" fmla="val -168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8B345-271E-74F0-876F-6D7C319C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F2354-6030-6824-13A2-F734F3CD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5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056D-A2EC-AF5D-3C4B-173DF902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5FAF1-75B7-3A46-61CD-C9DCD06DF4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Homework</a:t>
            </a:r>
          </a:p>
          <a:p>
            <a:pPr lvl="1"/>
            <a:r>
              <a:rPr lang="en-US" dirty="0"/>
              <a:t>Assignment 2: </a:t>
            </a:r>
            <a:r>
              <a:rPr lang="en-US" dirty="0">
                <a:hlinkClick r:id="rId2"/>
              </a:rPr>
              <a:t>HuggingFace Pipelines</a:t>
            </a:r>
            <a:endParaRPr lang="en-US" dirty="0"/>
          </a:p>
          <a:p>
            <a:r>
              <a:rPr lang="en-US" dirty="0"/>
              <a:t>Background Material</a:t>
            </a:r>
          </a:p>
          <a:p>
            <a:r>
              <a:rPr lang="en-US" dirty="0"/>
              <a:t>Old Business</a:t>
            </a:r>
          </a:p>
          <a:p>
            <a:pPr lvl="1"/>
            <a:r>
              <a:rPr lang="en-US" dirty="0">
                <a:hlinkClick r:id="rId3"/>
              </a:rPr>
              <a:t>Colab</a:t>
            </a:r>
            <a:endParaRPr lang="en-US" dirty="0"/>
          </a:p>
          <a:p>
            <a:pPr lvl="1"/>
            <a:r>
              <a:rPr lang="en-US" dirty="0"/>
              <a:t>Deep Nets: Inference</a:t>
            </a:r>
          </a:p>
          <a:p>
            <a:pPr lvl="2"/>
            <a:r>
              <a:rPr lang="en-US" dirty="0"/>
              <a:t>Classification &amp; Regression</a:t>
            </a:r>
          </a:p>
          <a:p>
            <a:pPr lvl="2"/>
            <a:r>
              <a:rPr lang="en-US" dirty="0"/>
              <a:t>Anything </a:t>
            </a:r>
            <a:r>
              <a:rPr lang="en-US" dirty="0">
                <a:sym typeface="Wingdings" pitchFamily="2" charset="2"/>
              </a:rPr>
              <a:t> Vector</a:t>
            </a:r>
          </a:p>
          <a:p>
            <a:pPr lvl="2"/>
            <a:r>
              <a:rPr lang="en-US" dirty="0">
                <a:sym typeface="Wingdings" pitchFamily="2" charset="2"/>
              </a:rPr>
              <a:t>Machine Translation</a:t>
            </a:r>
          </a:p>
          <a:p>
            <a:pPr lvl="2"/>
            <a:r>
              <a:rPr lang="en-US" dirty="0">
                <a:sym typeface="Wingdings" pitchFamily="2" charset="2"/>
              </a:rPr>
              <a:t>Fill Mask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280E49-26D2-06D0-9424-C0CD264710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New Business</a:t>
            </a:r>
          </a:p>
          <a:p>
            <a:pPr lvl="1"/>
            <a:r>
              <a:rPr lang="en-US" dirty="0" err="1">
                <a:hlinkClick r:id="rId4"/>
              </a:rPr>
              <a:t>bertviz</a:t>
            </a:r>
            <a:endParaRPr lang="en-US" dirty="0"/>
          </a:p>
          <a:p>
            <a:pPr lvl="1"/>
            <a:r>
              <a:rPr lang="en-US" dirty="0"/>
              <a:t>Deep Nets: Fine-Tuning</a:t>
            </a:r>
          </a:p>
          <a:p>
            <a:pPr lvl="2"/>
            <a:r>
              <a:rPr lang="en-US" dirty="0"/>
              <a:t>Easy: inference</a:t>
            </a:r>
          </a:p>
          <a:p>
            <a:pPr lvl="2"/>
            <a:r>
              <a:rPr lang="en-US" dirty="0"/>
              <a:t>Hard: pre-training</a:t>
            </a:r>
          </a:p>
          <a:p>
            <a:pPr lvl="2"/>
            <a:r>
              <a:rPr lang="en-US" dirty="0"/>
              <a:t>Not too hard: fine-tuning</a:t>
            </a:r>
          </a:p>
          <a:p>
            <a:pPr lvl="1"/>
            <a:r>
              <a:rPr lang="en-US" dirty="0"/>
              <a:t>Code: </a:t>
            </a:r>
            <a:r>
              <a:rPr lang="en-US" dirty="0" err="1"/>
              <a:t>colab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HuggingFace Tutorial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HuggingFace Colab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run glue example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2B8B9-EBB1-6301-2A45-410A07FE5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7BC96-320E-CF19-77F7-D4016564C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2B7A4-301E-C6B3-C847-28ECF2EB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68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(fit): Numerous Use Cases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r>
                  <a:rPr lang="en-US" dirty="0"/>
                  <a:t>Emotion Classification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>
                    <a:hlinkClick r:id="rId3"/>
                  </a:rPr>
                  <a:t>https://huggingface.co/bert-base-uncased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https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://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huggingface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.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co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datasets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dair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ai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emotion</m:t>
                    </m:r>
                  </m:oMath>
                </a14:m>
                <a:r>
                  <a:rPr lang="en-US" dirty="0">
                    <a:hlinkClick r:id="rId4"/>
                  </a:rPr>
                  <a:t> </a:t>
                </a:r>
                <a:endParaRPr lang="en-US" dirty="0"/>
              </a:p>
              <a:p>
                <a:r>
                  <a:rPr lang="en-US" dirty="0"/>
                  <a:t>GLUE</a:t>
                </a:r>
              </a:p>
              <a:p>
                <a:r>
                  <a:rPr lang="en-US" dirty="0" err="1"/>
                  <a:t>SQuAD</a:t>
                </a:r>
                <a:endParaRPr lang="en-US" dirty="0"/>
              </a:p>
              <a:p>
                <a:r>
                  <a:rPr lang="en-US" dirty="0"/>
                  <a:t>Machine Translation</a:t>
                </a:r>
              </a:p>
              <a:p>
                <a:r>
                  <a:rPr lang="en-US" dirty="0"/>
                  <a:t>Speech Recognition</a:t>
                </a:r>
              </a:p>
              <a:p>
                <a:r>
                  <a:rPr lang="en-US" dirty="0"/>
                  <a:t>Vision</a:t>
                </a:r>
              </a:p>
              <a:p>
                <a:r>
                  <a:rPr lang="en-US" dirty="0"/>
                  <a:t>and much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  <a:blipFill>
                <a:blip r:embed="rId5"/>
                <a:stretch>
                  <a:fillRect l="-1239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8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BBDDA-618F-0E53-0667-8A61FA77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EDDAFF-D10D-9E3A-AC90-3CA282DE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41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GLUE Subsets</a:t>
            </a:r>
            <a:endParaRPr lang="en-US" sz="3200" i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7B291-2BC7-F948-A3E0-09DD6607CE22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560059" y="1488851"/>
          <a:ext cx="5181599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738">
                  <a:extLst>
                    <a:ext uri="{9D8B030D-6E8A-4147-A177-3AD203B41FA5}">
                      <a16:colId xmlns:a16="http://schemas.microsoft.com/office/drawing/2014/main" val="1776084644"/>
                    </a:ext>
                  </a:extLst>
                </a:gridCol>
                <a:gridCol w="3064861">
                  <a:extLst>
                    <a:ext uri="{9D8B030D-6E8A-4147-A177-3AD203B41FA5}">
                      <a16:colId xmlns:a16="http://schemas.microsoft.com/office/drawing/2014/main" val="1460546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Subset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91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H:glue,cola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77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H:glue,sst2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50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H:glue,wnli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957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MRPC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H:glue,mrpc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20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8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QQP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H:glue,qqp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68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H:glue,sstb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18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987914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F76B3-F302-92DF-2A93-5BFD3B58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C724F-E0AB-7AFE-C419-8F176B7D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2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GFT Program for COLA</a:t>
            </a:r>
            <a:endParaRPr lang="en-US" sz="3200" i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  <a:endParaRPr lang="en-US" dirty="0"/>
          </a:p>
        </p:txBody>
      </p:sp>
      <p:pic>
        <p:nvPicPr>
          <p:cNvPr id="10" name="Content Placeholder 9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01E75B31-C9FD-CA71-B97D-675CB7069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84" y="2316652"/>
            <a:ext cx="6077607" cy="347291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4FC4A-8B30-F67D-3019-7BAA553109B0}"/>
              </a:ext>
            </a:extLst>
          </p:cNvPr>
          <p:cNvSpPr txBox="1"/>
          <p:nvPr/>
        </p:nvSpPr>
        <p:spPr>
          <a:xfrm>
            <a:off x="838200" y="1408273"/>
            <a:ext cx="5334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https://github.com/kwchurch/gft/blob/master/examples/fit_examples/model.HuggingFace/language/data.HuggingFace/glue/cola.sh</a:t>
            </a:r>
            <a:r>
              <a:rPr lang="en-US" sz="14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BFB05-A8B6-4E9B-7A98-33661772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D1940-C684-683A-BBFD-6F680B4A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45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Simple Equations Cover Many Cases of Interest</a:t>
            </a:r>
            <a:br>
              <a:rPr lang="en-US" sz="4000" dirty="0"/>
            </a:br>
            <a:r>
              <a:rPr lang="en-US" sz="4000" dirty="0"/>
              <a:t>GLUE: A Popular Benchmark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112195" r="-355" b="-7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212195" r="-355" b="-6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312195" r="-355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412195" r="-355" b="-4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512195" r="-355" b="-3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612195" r="-355" b="-2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712195" r="-355" b="-1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812195" r="-355" b="-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3E7149-7B60-B64C-864F-3E1C5106D943}"/>
              </a:ext>
            </a:extLst>
          </p:cNvPr>
          <p:cNvSpPr/>
          <p:nvPr/>
        </p:nvSpPr>
        <p:spPr>
          <a:xfrm>
            <a:off x="4243386" y="5373515"/>
            <a:ext cx="1371601" cy="4081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7537C-60A4-CD70-A863-77B2F78B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D2AE6-577D-AA04-0520-F2553031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4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BD771-4795-10C4-FFDF-4416241B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9E32B-AAFE-CCB0-1606-6858A71F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6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>
                    <a:solidFill>
                      <a:schemeClr val="tx1"/>
                    </a:solidFill>
                  </a:rPr>
                  <a:t>--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eqn</a:t>
                </a:r>
                <a:r>
                  <a:rPr lang="en-US" b="1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b="1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12656-4324-8752-DDDD-46B82E78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0BA72-6C81-3C48-ACDC-51631665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46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50"/>
          <a:stretch/>
        </p:blipFill>
        <p:spPr>
          <a:xfrm>
            <a:off x="5944911" y="242801"/>
            <a:ext cx="6006357" cy="87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10F361-9562-7F41-02D7-5805E809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2842D-4CE6-BC1C-17BF-9EBF958A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8" name="Picture 7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1F7A44B6-A592-F7D6-6BB1-52B2DFAC1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982" y="1690687"/>
            <a:ext cx="6304772" cy="396967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195FF-B196-00ED-E562-653FF62A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DA716-63BA-EA48-202D-76F08F23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01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11" y="242800"/>
            <a:ext cx="6006357" cy="5971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93B7A92-54ED-8445-904E-99A7A87873A9}"/>
              </a:ext>
            </a:extLst>
          </p:cNvPr>
          <p:cNvSpPr/>
          <p:nvPr/>
        </p:nvSpPr>
        <p:spPr>
          <a:xfrm>
            <a:off x="7672124" y="1197559"/>
            <a:ext cx="3274217" cy="432864"/>
          </a:xfrm>
          <a:prstGeom prst="wedgeRoundRectCallout">
            <a:avLst>
              <a:gd name="adj1" fmla="val -65642"/>
              <a:gd name="adj2" fmla="val -36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0260536" y="2153029"/>
            <a:ext cx="1867578" cy="781864"/>
          </a:xfrm>
          <a:prstGeom prst="wedgeRoundRectCallout">
            <a:avLst>
              <a:gd name="adj1" fmla="val -31783"/>
              <a:gd name="adj2" fmla="val 78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Opportunity to Improve </a:t>
            </a:r>
            <a:r>
              <a:rPr lang="en-US" sz="2400" i="1" dirty="0"/>
              <a:t>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CE90561-6BEE-5198-88C4-82811EA34FDB}"/>
              </a:ext>
            </a:extLst>
          </p:cNvPr>
          <p:cNvSpPr/>
          <p:nvPr/>
        </p:nvSpPr>
        <p:spPr>
          <a:xfrm>
            <a:off x="9950254" y="458521"/>
            <a:ext cx="1640659" cy="432864"/>
          </a:xfrm>
          <a:prstGeom prst="wedgeRoundRectCallout">
            <a:avLst>
              <a:gd name="adj1" fmla="val -78401"/>
              <a:gd name="adj2" fmla="val 48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3EB95-F3A7-F6AE-FDF7-378A7EE8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478BC-89E0-3927-EA9B-547B078D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4BF890-6565-6803-938E-7B610EFB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gft_summary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7D73FF-8307-C273-714F-81E963F10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almost anything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75E1D-29DE-6B6F-1AB2-B0918FAE5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B1479-69B6-13A8-1BFC-0D5FE432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F05CD-1575-1ABF-9130-398C3B82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3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9CCBC6F-7197-8F63-EE4C-D639897DA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https://gluebenchmark.com/</a:t>
            </a:r>
            <a:r>
              <a:rPr lang="en-US" dirty="0"/>
              <a:t> 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63BC36B-B109-9C1A-3696-F7DAF62D1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1518" y="1825625"/>
            <a:ext cx="5588964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15FEF-4E97-1D27-32C6-68D182991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2120C-CB3C-34F2-8A3C-3167FC74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BBA3D-8A2F-2A7B-A4EC-75009BA2B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26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DE2B-FFC8-3C44-8AFC-7876BCA9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E943E-2EFC-D84E-912B-5CD5948A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classify, text-classification</a:t>
            </a:r>
          </a:p>
          <a:p>
            <a:r>
              <a:rPr lang="en-US" dirty="0"/>
              <a:t>regress</a:t>
            </a:r>
          </a:p>
          <a:p>
            <a:r>
              <a:rPr lang="en-US" dirty="0"/>
              <a:t>QA, Question Answering, classify spans</a:t>
            </a:r>
          </a:p>
          <a:p>
            <a:r>
              <a:rPr lang="en-US" dirty="0"/>
              <a:t>token classification</a:t>
            </a:r>
          </a:p>
          <a:p>
            <a:pPr lvl="1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POS (Part of Speech Tagging)</a:t>
            </a:r>
          </a:p>
          <a:p>
            <a:r>
              <a:rPr lang="en-US" dirty="0"/>
              <a:t>translation, MT</a:t>
            </a:r>
          </a:p>
          <a:p>
            <a:r>
              <a:rPr lang="en-US" dirty="0"/>
              <a:t>ASR, Automatic Speech Recognition, </a:t>
            </a:r>
            <a:r>
              <a:rPr lang="en-US" dirty="0" err="1"/>
              <a:t>ctc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EE1E-FA95-2049-BF45-64A55A13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/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0,1,2,…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/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/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start/end of span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/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token</a:t>
                </a:r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/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phoneme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82054-C1DC-B25C-B146-46F31622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47203-816B-6849-4014-CF1F94D5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2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b="1" dirty="0">
                    <a:solidFill>
                      <a:schemeClr val="bg2">
                        <a:lumMod val="75000"/>
                      </a:schemeClr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D29BC-EBB5-4580-7EAE-7149852F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148AE-4265-F0CA-CFB3-B089FE92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7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9AA68FE-9833-BCB1-D2A2-50CBC392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HuggingFace</a:t>
            </a:r>
            <a:r>
              <a:rPr lang="en-US" dirty="0"/>
              <a:t> </a:t>
            </a:r>
            <a:r>
              <a:rPr lang="en-US" dirty="0" err="1"/>
              <a:t>run_glue.py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colab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BF8F28-A4A5-CC50-7BC9-33468BD54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GFT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2575059-379B-35F0-4588-6FCB42A637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507522-F6D2-424E-E293-5EF6819B9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3"/>
              </a:rPr>
              <a:t>https://github.com/huggingface/transformers/blob/main/examples/pytorch/text-classification/README.md</a:t>
            </a:r>
            <a:r>
              <a:rPr lang="en-US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3B9FC-B643-7D3A-D778-D8E0E2B9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BBF5D-CB00-1748-D000-0BC1ED14A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66B71-77E2-8BAA-BABC-8424C23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32</a:t>
            </a:fld>
            <a:endParaRPr lang="en-US"/>
          </a:p>
        </p:txBody>
      </p:sp>
      <p:pic>
        <p:nvPicPr>
          <p:cNvPr id="23" name="Content Placeholder 22" descr="A screenshot of a computer&#10;&#10;Description automatically generated">
            <a:extLst>
              <a:ext uri="{FF2B5EF4-FFF2-40B4-BE49-F238E27FC236}">
                <a16:creationId xmlns:a16="http://schemas.microsoft.com/office/drawing/2014/main" id="{7294ACB5-C95D-A448-732E-AEE4D242ABC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405075" y="2505075"/>
            <a:ext cx="4717438" cy="3684588"/>
          </a:xfr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Content Placeholder 3">
                <a:extLst>
                  <a:ext uri="{FF2B5EF4-FFF2-40B4-BE49-F238E27FC236}">
                    <a16:creationId xmlns:a16="http://schemas.microsoft.com/office/drawing/2014/main" id="{FC9926EC-207E-CB78-52A9-A9A4F19E5C7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57924343"/>
                  </p:ext>
                </p:extLst>
              </p:nvPr>
            </p:nvGraphicFramePr>
            <p:xfrm>
              <a:off x="838200" y="2541495"/>
              <a:ext cx="5404994" cy="3648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215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135169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3563610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H:glue,cola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H:glue,sst2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H:glue,wnli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48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QQP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H:glue,qqp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H:glue,sstb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Content Placeholder 3">
                <a:extLst>
                  <a:ext uri="{FF2B5EF4-FFF2-40B4-BE49-F238E27FC236}">
                    <a16:creationId xmlns:a16="http://schemas.microsoft.com/office/drawing/2014/main" id="{FC9926EC-207E-CB78-52A9-A9A4F19E5C7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57924343"/>
                  </p:ext>
                </p:extLst>
              </p:nvPr>
            </p:nvGraphicFramePr>
            <p:xfrm>
              <a:off x="838200" y="2541495"/>
              <a:ext cx="5404994" cy="3648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215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135169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3563610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H:glue,cola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103226" r="-712" b="-735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H:glue,sst2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196875" r="-712" b="-6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H:glue,wnli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306452" r="-712" b="-5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48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331579" r="-712" b="-334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529032" r="-712" b="-3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QQP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H:glue,qqp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609375" r="-71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H:glue,sstb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732258" r="-712" b="-1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832258" r="-712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54567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9AA68FE-9833-BCB1-D2A2-50CBC392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HuggingFace</a:t>
            </a:r>
            <a:r>
              <a:rPr lang="en-US" dirty="0"/>
              <a:t> </a:t>
            </a:r>
            <a:r>
              <a:rPr lang="en-US" dirty="0" err="1"/>
              <a:t>run_glue.py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colab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BF8F28-A4A5-CC50-7BC9-33468BD54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GFT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2575059-379B-35F0-4588-6FCB42A637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507522-F6D2-424E-E293-5EF6819B9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3"/>
              </a:rPr>
              <a:t>https://github.com/huggingface/transformers/blob/main/examples/pytorch/text-classification/README.md</a:t>
            </a:r>
            <a:r>
              <a:rPr lang="en-US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3B9FC-B643-7D3A-D778-D8E0E2B9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BBF5D-CB00-1748-D000-0BC1ED14A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66B71-77E2-8BAA-BABC-8424C23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Content Placeholder 3">
                <a:extLst>
                  <a:ext uri="{FF2B5EF4-FFF2-40B4-BE49-F238E27FC236}">
                    <a16:creationId xmlns:a16="http://schemas.microsoft.com/office/drawing/2014/main" id="{FC9926EC-207E-CB78-52A9-A9A4F19E5C7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38200" y="2541495"/>
              <a:ext cx="5404994" cy="3648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215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135169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3563610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H:glue,cola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H:glue,sst2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H:glue,wnli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48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QQP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H:glue,qqp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H:glue,sstb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Content Placeholder 3">
                <a:extLst>
                  <a:ext uri="{FF2B5EF4-FFF2-40B4-BE49-F238E27FC236}">
                    <a16:creationId xmlns:a16="http://schemas.microsoft.com/office/drawing/2014/main" id="{FC9926EC-207E-CB78-52A9-A9A4F19E5C7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38200" y="2541495"/>
              <a:ext cx="5404994" cy="3648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215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135169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3563610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H:glue,cola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103226" r="-712" b="-735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H:glue,sst2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196875" r="-712" b="-6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H:glue,wnli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306452" r="-712" b="-5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48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331579" r="-712" b="-334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529032" r="-712" b="-3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QQP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H:glue,qqp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609375" r="-71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H:glue,sstb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732258" r="-712" b="-1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832258" r="-712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81BA4D3-7FB5-DAC4-9771-47494255EF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72200" y="2664083"/>
            <a:ext cx="5183188" cy="3366572"/>
          </a:xfrm>
        </p:spPr>
      </p:pic>
    </p:spTree>
    <p:extLst>
      <p:ext uri="{BB962C8B-B14F-4D97-AF65-F5344CB8AC3E}">
        <p14:creationId xmlns:p14="http://schemas.microsoft.com/office/powerpoint/2010/main" val="802776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87DE2B-C20A-9914-ABED-2BFCA7E3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FC6962-AAF8-8FBF-8DE9-FF409308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8488A-7645-9D62-B735-6C60F992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34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E6A6BE4-ACA2-B767-7B35-D3DDA1D977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2103" y="2496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Trainer</a:t>
            </a:r>
            <a:br>
              <a:rPr lang="en-US" dirty="0"/>
            </a:br>
            <a:r>
              <a:rPr lang="en-US" sz="3200" dirty="0">
                <a:hlinkClick r:id="rId2"/>
              </a:rPr>
              <a:t>https://huggingface.co/learn/nlp-course/chapter3/3?fw=pt</a:t>
            </a:r>
            <a:r>
              <a:rPr lang="en-US" sz="3200" dirty="0"/>
              <a:t> </a:t>
            </a:r>
            <a:endParaRPr lang="en-US" dirty="0"/>
          </a:p>
        </p:txBody>
      </p:sp>
      <p:pic>
        <p:nvPicPr>
          <p:cNvPr id="18" name="Picture 17" descr="A computer code with text&#10;&#10;Description automatically generated">
            <a:extLst>
              <a:ext uri="{FF2B5EF4-FFF2-40B4-BE49-F238E27FC236}">
                <a16:creationId xmlns:a16="http://schemas.microsoft.com/office/drawing/2014/main" id="{A3E63920-612F-67C3-6F58-AA9A60016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150" y="2624756"/>
            <a:ext cx="4270214" cy="24201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109D16-A796-9873-EB67-EA8AD31B7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46" y="5114510"/>
            <a:ext cx="6625570" cy="780012"/>
          </a:xfrm>
          <a:prstGeom prst="rect">
            <a:avLst/>
          </a:prstGeom>
        </p:spPr>
      </p:pic>
      <p:pic>
        <p:nvPicPr>
          <p:cNvPr id="22" name="Picture 21" descr="A close-up of a text&#10;&#10;Description automatically generated">
            <a:extLst>
              <a:ext uri="{FF2B5EF4-FFF2-40B4-BE49-F238E27FC236}">
                <a16:creationId xmlns:a16="http://schemas.microsoft.com/office/drawing/2014/main" id="{7EF31620-C317-AB2B-F7E9-A3E356C22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150" y="1690688"/>
            <a:ext cx="3837553" cy="818560"/>
          </a:xfrm>
          <a:prstGeom prst="rect">
            <a:avLst/>
          </a:prstGeom>
        </p:spPr>
      </p:pic>
      <p:pic>
        <p:nvPicPr>
          <p:cNvPr id="24" name="Picture 23" descr="A screen shot of a computer&#10;&#10;Description automatically generated">
            <a:extLst>
              <a:ext uri="{FF2B5EF4-FFF2-40B4-BE49-F238E27FC236}">
                <a16:creationId xmlns:a16="http://schemas.microsoft.com/office/drawing/2014/main" id="{48CE0E30-86E5-534E-B06E-2C0426FE8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89" y="1690688"/>
            <a:ext cx="6738372" cy="3249110"/>
          </a:xfrm>
          <a:prstGeom prst="rect">
            <a:avLst/>
          </a:prstGeom>
        </p:spPr>
      </p:pic>
      <p:pic>
        <p:nvPicPr>
          <p:cNvPr id="25" name="Content Placeholder 15" descr="A close-up of a word&#10;&#10;Description automatically generated">
            <a:extLst>
              <a:ext uri="{FF2B5EF4-FFF2-40B4-BE49-F238E27FC236}">
                <a16:creationId xmlns:a16="http://schemas.microsoft.com/office/drawing/2014/main" id="{99D2CA97-937D-5D5B-CC15-F8A20B9246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5687" y="5111241"/>
            <a:ext cx="1524913" cy="4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36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E9747-0CC8-BF3C-A2CB-20009344D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195CFD-EEBA-3D8F-60B4-B789E3927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Datasets</a:t>
                </a:r>
              </a:p>
              <a:p>
                <a:pPr lvl="1"/>
                <a:r>
                  <a:rPr lang="en-US" dirty="0">
                    <a:hlinkClick r:id="rId2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contains splits: train, validation, test</a:t>
                </a:r>
              </a:p>
              <a:p>
                <a:r>
                  <a:rPr lang="en-US" dirty="0"/>
                  <a:t>Tokenizing</a:t>
                </a:r>
              </a:p>
              <a:p>
                <a:pPr lvl="1"/>
                <a:r>
                  <a:rPr lang="en-US" dirty="0">
                    <a:hlinkClick r:id="rId3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maps input text to a sequence of tokens</a:t>
                </a:r>
              </a:p>
              <a:p>
                <a:pPr lvl="2"/>
                <a:r>
                  <a:rPr lang="en-US" dirty="0"/>
                  <a:t>where token is an offset into vocabulary</a:t>
                </a:r>
              </a:p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Includes tokenizer</a:t>
                </a:r>
              </a:p>
              <a:p>
                <a:pPr lvl="1"/>
                <a:r>
                  <a:rPr lang="en-US" dirty="0"/>
                  <a:t>Typically based on BERT</a:t>
                </a:r>
              </a:p>
              <a:p>
                <a:r>
                  <a:rPr lang="en-US" dirty="0"/>
                  <a:t>Trainer</a:t>
                </a:r>
              </a:p>
              <a:p>
                <a:pPr lvl="1"/>
                <a:r>
                  <a:rPr lang="en-US" dirty="0" err="1">
                    <a:hlinkClick r:id="rId4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For each epoch (pass over training split)</a:t>
                </a:r>
              </a:p>
              <a:p>
                <a:pPr lvl="2"/>
                <a:r>
                  <a:rPr lang="en-US" dirty="0"/>
                  <a:t>Train (update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using stochastic gradient descent)</a:t>
                </a:r>
              </a:p>
              <a:p>
                <a:pPr lvl="2"/>
                <a:r>
                  <a:rPr lang="en-US" dirty="0"/>
                  <a:t>Evaluate (score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validation split)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195CFD-EEBA-3D8F-60B4-B789E3927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724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FAE91-3C0C-EB92-3D96-0FF23789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5350A-F395-404C-8732-0A77CED4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7F1AF-69DA-E62C-40AD-D0696351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 descr="A computer code with text&#10;&#10;Description automatically generated">
            <a:extLst>
              <a:ext uri="{FF2B5EF4-FFF2-40B4-BE49-F238E27FC236}">
                <a16:creationId xmlns:a16="http://schemas.microsoft.com/office/drawing/2014/main" id="{E2E16727-E14B-11D8-67F9-836BDB94F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0150" y="2624756"/>
            <a:ext cx="4270214" cy="2420110"/>
          </a:xfrm>
          <a:prstGeom prst="rect">
            <a:avLst/>
          </a:prstGeom>
        </p:spPr>
      </p:pic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201A67F2-478F-168F-58F4-EA78A87DA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150" y="1690688"/>
            <a:ext cx="3837553" cy="818560"/>
          </a:xfrm>
          <a:prstGeom prst="rect">
            <a:avLst/>
          </a:prstGeom>
        </p:spPr>
      </p:pic>
      <p:pic>
        <p:nvPicPr>
          <p:cNvPr id="9" name="Content Placeholder 15" descr="A close-up of a word&#10;&#10;Description automatically generated">
            <a:extLst>
              <a:ext uri="{FF2B5EF4-FFF2-40B4-BE49-F238E27FC236}">
                <a16:creationId xmlns:a16="http://schemas.microsoft.com/office/drawing/2014/main" id="{E378321B-E6DE-6324-2DA1-C9C12488F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5687" y="5111241"/>
            <a:ext cx="1524913" cy="4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1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ADE53-64BB-79AB-6CDB-B4CF8471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https://en.wikipedia.org/wiki/Stochastic_gradient_descent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https://realpython.com/gradient-descent-algorithm-python</a:t>
            </a:r>
            <a:r>
              <a:rPr lang="en-US" sz="3200" dirty="0"/>
              <a:t> 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1C632BA3-F820-DEB5-682F-F21834304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738757"/>
            <a:ext cx="5567172" cy="45211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8156-763C-159A-86BF-3DCACA7C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5FB6D-B32D-30BF-D017-8ABA93AAA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3DBED-9F0E-FCE4-A6BA-E3BA021F8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43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FCB2-C9DB-3009-022F-A85B26F8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https://en.wikipedia.org/wiki/Newton%27s_method</a:t>
            </a:r>
            <a:r>
              <a:rPr lang="en-US" sz="3600" dirty="0"/>
              <a:t> </a:t>
            </a:r>
          </a:p>
        </p:txBody>
      </p:sp>
      <p:pic>
        <p:nvPicPr>
          <p:cNvPr id="8" name="Content Placeholder 7" descr="A screenshot of a math method&#10;&#10;Description automatically generated">
            <a:extLst>
              <a:ext uri="{FF2B5EF4-FFF2-40B4-BE49-F238E27FC236}">
                <a16:creationId xmlns:a16="http://schemas.microsoft.com/office/drawing/2014/main" id="{F9C401B8-8B26-E1B3-750A-359236231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2850" y="1345564"/>
            <a:ext cx="6053165" cy="48550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FC81A-9D27-B91C-9E39-3591B0AE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A264-3D6D-104A-B16F-AB7B2389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DBC74-CDF8-5C10-FC9E-97DEED88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66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9D864-B54B-315E-A152-E665F481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https://en.wikipedia.org/wiki/Hill_climbing</a:t>
            </a:r>
            <a:r>
              <a:rPr lang="en-US" dirty="0"/>
              <a:t> 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4DD236B6-BBE1-C738-0B1A-1D6F69D0A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5111" y="1537589"/>
            <a:ext cx="6844801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19031-3DD3-FA05-4E36-8C830D0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F88BE-19EA-2639-5AF8-9C1858EA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A4827-2463-9AE7-2368-6B78D63E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11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87DE2B-C20A-9914-ABED-2BFCA7E3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FC6962-AAF8-8FBF-8DE9-FF409308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8488A-7645-9D62-B735-6C60F992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39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E6A6BE4-ACA2-B767-7B35-D3DDA1D977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2103" y="2496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Trainer</a:t>
            </a:r>
            <a:br>
              <a:rPr lang="en-US" dirty="0"/>
            </a:br>
            <a:r>
              <a:rPr lang="en-US" sz="3200" dirty="0">
                <a:hlinkClick r:id="rId2"/>
              </a:rPr>
              <a:t>https://huggingface.co/learn/nlp-course/chapter3/3?fw=pt</a:t>
            </a:r>
            <a:r>
              <a:rPr lang="en-US" sz="3200" dirty="0"/>
              <a:t> </a:t>
            </a:r>
            <a:endParaRPr lang="en-US" dirty="0"/>
          </a:p>
        </p:txBody>
      </p:sp>
      <p:pic>
        <p:nvPicPr>
          <p:cNvPr id="18" name="Picture 17" descr="A computer code with text&#10;&#10;Description automatically generated">
            <a:extLst>
              <a:ext uri="{FF2B5EF4-FFF2-40B4-BE49-F238E27FC236}">
                <a16:creationId xmlns:a16="http://schemas.microsoft.com/office/drawing/2014/main" id="{A3E63920-612F-67C3-6F58-AA9A60016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150" y="2624756"/>
            <a:ext cx="4270214" cy="24201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109D16-A796-9873-EB67-EA8AD31B7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46" y="5114510"/>
            <a:ext cx="6625570" cy="780012"/>
          </a:xfrm>
          <a:prstGeom prst="rect">
            <a:avLst/>
          </a:prstGeom>
        </p:spPr>
      </p:pic>
      <p:pic>
        <p:nvPicPr>
          <p:cNvPr id="22" name="Picture 21" descr="A close-up of a text&#10;&#10;Description automatically generated">
            <a:extLst>
              <a:ext uri="{FF2B5EF4-FFF2-40B4-BE49-F238E27FC236}">
                <a16:creationId xmlns:a16="http://schemas.microsoft.com/office/drawing/2014/main" id="{7EF31620-C317-AB2B-F7E9-A3E356C22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150" y="1690688"/>
            <a:ext cx="3837553" cy="818560"/>
          </a:xfrm>
          <a:prstGeom prst="rect">
            <a:avLst/>
          </a:prstGeom>
        </p:spPr>
      </p:pic>
      <p:pic>
        <p:nvPicPr>
          <p:cNvPr id="24" name="Picture 23" descr="A screen shot of a computer&#10;&#10;Description automatically generated">
            <a:extLst>
              <a:ext uri="{FF2B5EF4-FFF2-40B4-BE49-F238E27FC236}">
                <a16:creationId xmlns:a16="http://schemas.microsoft.com/office/drawing/2014/main" id="{48CE0E30-86E5-534E-B06E-2C0426FE8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89" y="1690688"/>
            <a:ext cx="6738372" cy="3249110"/>
          </a:xfrm>
          <a:prstGeom prst="rect">
            <a:avLst/>
          </a:prstGeom>
        </p:spPr>
      </p:pic>
      <p:pic>
        <p:nvPicPr>
          <p:cNvPr id="25" name="Content Placeholder 15" descr="A close-up of a word&#10;&#10;Description automatically generated">
            <a:extLst>
              <a:ext uri="{FF2B5EF4-FFF2-40B4-BE49-F238E27FC236}">
                <a16:creationId xmlns:a16="http://schemas.microsoft.com/office/drawing/2014/main" id="{99D2CA97-937D-5D5B-CC15-F8A20B9246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5687" y="5111241"/>
            <a:ext cx="1524913" cy="4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12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A3AD06D-6033-BA90-5E8B-CE68634F4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BERT Models</a:t>
            </a:r>
            <a:br>
              <a:rPr lang="en-US" dirty="0"/>
            </a:br>
            <a:r>
              <a:rPr lang="en-US" dirty="0">
                <a:hlinkClick r:id="rId2"/>
              </a:rPr>
              <a:t>https://github.com/google-research/bert</a:t>
            </a:r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1A4696-CFC2-9F4B-E550-405D2B03A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2"/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BERT-Large, Uncased (Whole Word Masking)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: </a:t>
            </a:r>
          </a:p>
          <a:p>
            <a:pPr lvl="1"/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24-layer, 1024-hidden, 16-heads, 340M parameters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2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BERT-Large, Cased (Whole Word Masking)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: </a:t>
            </a:r>
          </a:p>
          <a:p>
            <a:pPr lvl="1"/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24-layer, 1024-hidden, 16-heads, 340M parameters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2"/>
                </a:solidFill>
                <a:effectLst/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BERT-Base, Uncased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: </a:t>
            </a:r>
          </a:p>
          <a:p>
            <a:pPr lvl="1"/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12-layer, 768-hidden, 12-heads, 110M parameters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2"/>
                </a:solidFill>
                <a:effectLst/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BERT-Large, Uncased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: </a:t>
            </a:r>
          </a:p>
          <a:p>
            <a:pPr lvl="1"/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24-layer, 1024-hidden, 16-heads, 340M parameters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2"/>
                </a:solidFill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BERT-Base, Cased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: </a:t>
            </a:r>
          </a:p>
          <a:p>
            <a:pPr lvl="1"/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12-layer, 768-hidden, 12-heads , 110M parameters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2"/>
                </a:solidFill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BERT-Large, Cased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: </a:t>
            </a:r>
          </a:p>
          <a:p>
            <a:pPr lvl="1"/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24-layer, 1024-hidden, 16-heads, 340M parameters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2"/>
                </a:solidFill>
                <a:effectLst/>
                <a:latin typeface="-apple-syste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BERT-Base, Multilingual Cased (New, recommended)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: </a:t>
            </a:r>
          </a:p>
          <a:p>
            <a:pPr lvl="1"/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104 languages, 12-layer, 768-hidden, 12-heads, 110M parameters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FAE4E-0D8B-D2D2-7472-77592422B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E1AD5-09CD-3A1E-382B-2F9D5A89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C2F3A-5DBD-E51D-2551-B3B6B2AF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26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E9747-0CC8-BF3C-A2CB-20009344D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(Review)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195CFD-EEBA-3D8F-60B4-B789E3927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Datasets</a:t>
                </a:r>
              </a:p>
              <a:p>
                <a:pPr lvl="1"/>
                <a:r>
                  <a:rPr lang="en-US" dirty="0">
                    <a:hlinkClick r:id="rId2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contains splits: train, validation, test</a:t>
                </a:r>
              </a:p>
              <a:p>
                <a:r>
                  <a:rPr lang="en-US" dirty="0"/>
                  <a:t>Tokenizing</a:t>
                </a:r>
              </a:p>
              <a:p>
                <a:pPr lvl="1"/>
                <a:r>
                  <a:rPr lang="en-US" dirty="0">
                    <a:hlinkClick r:id="rId3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maps input text to a sequence of tokens</a:t>
                </a:r>
              </a:p>
              <a:p>
                <a:pPr lvl="2"/>
                <a:r>
                  <a:rPr lang="en-US" dirty="0"/>
                  <a:t>where token is an offset into vocabulary</a:t>
                </a:r>
              </a:p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Includes tokenizer</a:t>
                </a:r>
              </a:p>
              <a:p>
                <a:pPr lvl="1"/>
                <a:r>
                  <a:rPr lang="en-US" dirty="0"/>
                  <a:t>Typically based on BERT</a:t>
                </a:r>
              </a:p>
              <a:p>
                <a:r>
                  <a:rPr lang="en-US" dirty="0"/>
                  <a:t>Trainer</a:t>
                </a:r>
              </a:p>
              <a:p>
                <a:pPr lvl="1"/>
                <a:r>
                  <a:rPr lang="en-US" dirty="0" err="1">
                    <a:hlinkClick r:id="rId4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For each epoch (pass over training split)</a:t>
                </a:r>
              </a:p>
              <a:p>
                <a:pPr lvl="2"/>
                <a:r>
                  <a:rPr lang="en-US" dirty="0"/>
                  <a:t>Train (update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using stochastic gradient descent)</a:t>
                </a:r>
              </a:p>
              <a:p>
                <a:pPr lvl="2"/>
                <a:r>
                  <a:rPr lang="en-US" dirty="0"/>
                  <a:t>Evaluate (score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validation split)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195CFD-EEBA-3D8F-60B4-B789E3927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724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FAE91-3C0C-EB92-3D96-0FF23789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5350A-F395-404C-8732-0A77CED4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7F1AF-69DA-E62C-40AD-D0696351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 descr="A computer code with text&#10;&#10;Description automatically generated">
            <a:extLst>
              <a:ext uri="{FF2B5EF4-FFF2-40B4-BE49-F238E27FC236}">
                <a16:creationId xmlns:a16="http://schemas.microsoft.com/office/drawing/2014/main" id="{E2E16727-E14B-11D8-67F9-836BDB94F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0150" y="2624756"/>
            <a:ext cx="4270214" cy="2420110"/>
          </a:xfrm>
          <a:prstGeom prst="rect">
            <a:avLst/>
          </a:prstGeom>
        </p:spPr>
      </p:pic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201A67F2-478F-168F-58F4-EA78A87DA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150" y="1690688"/>
            <a:ext cx="3837553" cy="818560"/>
          </a:xfrm>
          <a:prstGeom prst="rect">
            <a:avLst/>
          </a:prstGeom>
        </p:spPr>
      </p:pic>
      <p:pic>
        <p:nvPicPr>
          <p:cNvPr id="9" name="Content Placeholder 15" descr="A close-up of a word&#10;&#10;Description automatically generated">
            <a:extLst>
              <a:ext uri="{FF2B5EF4-FFF2-40B4-BE49-F238E27FC236}">
                <a16:creationId xmlns:a16="http://schemas.microsoft.com/office/drawing/2014/main" id="{E378321B-E6DE-6324-2DA1-C9C12488F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5687" y="5111241"/>
            <a:ext cx="1524913" cy="4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54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A6AC-FC6E-00E4-6D12-47C9179C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v.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0A2B8-6B06-0440-5184-A06834CC2F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Training Step</a:t>
                </a:r>
              </a:p>
              <a:p>
                <a:pPr lvl="1"/>
                <a:r>
                  <a:rPr lang="en-US" dirty="0"/>
                  <a:t>Optimize loss in SGD</a:t>
                </a:r>
              </a:p>
              <a:p>
                <a:pPr lvl="1"/>
                <a:r>
                  <a:rPr lang="en-US" dirty="0"/>
                  <a:t>Requirement: </a:t>
                </a:r>
              </a:p>
              <a:p>
                <a:pPr lvl="2"/>
                <a:r>
                  <a:rPr lang="en-US" dirty="0"/>
                  <a:t>loss is differentiable</a:t>
                </a:r>
              </a:p>
              <a:p>
                <a:pPr lvl="1"/>
                <a:r>
                  <a:rPr lang="en-US" dirty="0"/>
                  <a:t>Users no longer need to know how to differentiate loss</a:t>
                </a:r>
              </a:p>
              <a:p>
                <a:pPr lvl="2"/>
                <a:r>
                  <a:rPr lang="en-US" dirty="0"/>
                  <a:t>with modern frameworks:</a:t>
                </a:r>
              </a:p>
              <a:p>
                <a:pPr lvl="2"/>
                <a:r>
                  <a:rPr lang="en-US" dirty="0" err="1"/>
                  <a:t>pytorch</a:t>
                </a:r>
                <a:r>
                  <a:rPr lang="en-US" dirty="0"/>
                  <a:t>, </a:t>
                </a:r>
                <a:r>
                  <a:rPr lang="en-US" dirty="0" err="1"/>
                  <a:t>tensorflow</a:t>
                </a:r>
                <a:endParaRPr lang="en-US" dirty="0"/>
              </a:p>
              <a:p>
                <a:r>
                  <a:rPr lang="en-US" dirty="0"/>
                  <a:t>Evaluation Step</a:t>
                </a:r>
              </a:p>
              <a:p>
                <a:pPr lvl="1"/>
                <a:r>
                  <a:rPr lang="en-US" dirty="0"/>
                  <a:t>Use metric to score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Ideally, loss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metric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70A2B8-6B06-0440-5184-A06834CC2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3198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104EF-E7A5-F197-E586-BFB0335B0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FD3CA-DCC3-7885-54D2-0FE58348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EA2BB-8A94-C7FD-630C-C95684244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968FD-4F56-881F-250D-4670D490C58A}"/>
              </a:ext>
            </a:extLst>
          </p:cNvPr>
          <p:cNvSpPr txBox="1"/>
          <p:nvPr/>
        </p:nvSpPr>
        <p:spPr>
          <a:xfrm>
            <a:off x="-15240" y="5910542"/>
            <a:ext cx="6964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https://github.com/huggingface/transformers/blob/main/examples/pytorch/text-classification/README.md</a:t>
            </a:r>
            <a:r>
              <a:rPr lang="en-US" sz="12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11D3336D-64D1-F212-6ADF-99D55C14190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84244932"/>
                  </p:ext>
                </p:extLst>
              </p:nvPr>
            </p:nvGraphicFramePr>
            <p:xfrm>
              <a:off x="6787006" y="68043"/>
              <a:ext cx="5404994" cy="3648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215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135169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3563610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H:glue,cola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H:glue,sst2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H:glue,wnli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48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QQP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H:glue,qqp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H:glue,sstb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11D3336D-64D1-F212-6ADF-99D55C14190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84244932"/>
                  </p:ext>
                </p:extLst>
              </p:nvPr>
            </p:nvGraphicFramePr>
            <p:xfrm>
              <a:off x="6787006" y="68043"/>
              <a:ext cx="5404994" cy="3648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215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135169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3563610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H:glue,cola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103226" r="-1068" b="-735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H:glue,sst2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196875" r="-1068" b="-6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H:glue,wnli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306452" r="-1068" b="-5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48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331579" r="-1068" b="-334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529032" r="-1068" b="-3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QQP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H:glue,qqp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609375" r="-1068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H:glue,sstb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732258" r="-1068" b="-1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832258" r="-1068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0A94AB6A-7860-2830-6DBE-C9E8577B85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369598" y="3716211"/>
            <a:ext cx="4785826" cy="3176678"/>
          </a:xfr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234707F-7AD9-B0F1-6DD3-317BF36718AF}"/>
              </a:ext>
            </a:extLst>
          </p:cNvPr>
          <p:cNvSpPr/>
          <p:nvPr/>
        </p:nvSpPr>
        <p:spPr>
          <a:xfrm>
            <a:off x="3922776" y="6292196"/>
            <a:ext cx="3046053" cy="401358"/>
          </a:xfrm>
          <a:prstGeom prst="wedgeRoundRectCallout">
            <a:avLst>
              <a:gd name="adj1" fmla="val 70956"/>
              <a:gd name="adj2" fmla="val 2035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much better than chance</a:t>
            </a:r>
          </a:p>
        </p:txBody>
      </p:sp>
    </p:spTree>
    <p:extLst>
      <p:ext uri="{BB962C8B-B14F-4D97-AF65-F5344CB8AC3E}">
        <p14:creationId xmlns:p14="http://schemas.microsoft.com/office/powerpoint/2010/main" val="2988333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E2DB5-BE31-9A38-283E-2B78350E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Loss Functions in Deep Learning</a:t>
            </a:r>
            <a:br>
              <a:rPr lang="en-US" dirty="0"/>
            </a:br>
            <a:r>
              <a:rPr lang="en-US" sz="3100" dirty="0">
                <a:hlinkClick r:id="rId2"/>
              </a:rPr>
              <a:t>https://insideaiml.com/blog/LossFunctions-in-Deep-Learning-1025</a:t>
            </a:r>
            <a:r>
              <a:rPr lang="en-US" sz="3100" dirty="0"/>
              <a:t> </a:t>
            </a:r>
            <a:endParaRPr lang="en-US" dirty="0"/>
          </a:p>
        </p:txBody>
      </p:sp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0EA1A5D-A108-56BA-0A6A-EB1529799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5781" y="1536631"/>
            <a:ext cx="4997619" cy="530974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F440A-1A56-EF9D-3F50-5E9A7A75B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AAC3D-8DAF-3098-095B-69B714F57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5CFF6-E4F2-06A2-5FAD-358532A7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7C65-1CD6-7366-777E-FED26D96E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02085" cy="1325563"/>
          </a:xfrm>
        </p:spPr>
        <p:txBody>
          <a:bodyPr/>
          <a:lstStyle/>
          <a:p>
            <a:r>
              <a:rPr lang="en-US" dirty="0"/>
              <a:t>Winograd Schema (GLUE WNLI)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EEE2C-5D2D-B099-AF58-0E0F7987AF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The trophy doesn't fit in the brown suitcase 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because it is too large.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What is too large?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A. The trophy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B. The suitcase</a:t>
            </a:r>
          </a:p>
          <a:p>
            <a:endParaRPr lang="en-US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B893DBD-7B08-041B-7360-6ACCF87742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4641" y="3261638"/>
            <a:ext cx="5181600" cy="355608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73EE6-5571-F5E0-013B-7D6B3A2E2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B5D01-2920-EE69-32A0-F6ECF1948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BAAE5-10A5-B91A-D3BE-D8B08BCA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F675C-04BB-7701-BF66-DCBB39911BDA}"/>
              </a:ext>
            </a:extLst>
          </p:cNvPr>
          <p:cNvSpPr txBox="1"/>
          <p:nvPr/>
        </p:nvSpPr>
        <p:spPr>
          <a:xfrm>
            <a:off x="1749395" y="6040421"/>
            <a:ext cx="505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 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Sans"/>
                <a:hlinkClick r:id="rId3" tooltip="Persistent link using digital object identifier"/>
              </a:rPr>
              <a:t>https://doi.org/10.1016/j.artint.2023.103971</a:t>
            </a:r>
            <a:endParaRPr lang="en-US" dirty="0"/>
          </a:p>
        </p:txBody>
      </p:sp>
      <p:pic>
        <p:nvPicPr>
          <p:cNvPr id="11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EB764A39-5AA1-2167-31AF-4ED364FD4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174" y="0"/>
            <a:ext cx="4785826" cy="3176678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8D4F5C3-F784-2B8F-3B2A-210929B207A4}"/>
              </a:ext>
            </a:extLst>
          </p:cNvPr>
          <p:cNvSpPr/>
          <p:nvPr/>
        </p:nvSpPr>
        <p:spPr>
          <a:xfrm>
            <a:off x="5265392" y="2407687"/>
            <a:ext cx="1813619" cy="757703"/>
          </a:xfrm>
          <a:prstGeom prst="wedgeRoundRectCallout">
            <a:avLst>
              <a:gd name="adj1" fmla="val 70956"/>
              <a:gd name="adj2" fmla="val 2035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much better than chance</a:t>
            </a:r>
          </a:p>
        </p:txBody>
      </p:sp>
    </p:spTree>
    <p:extLst>
      <p:ext uri="{BB962C8B-B14F-4D97-AF65-F5344CB8AC3E}">
        <p14:creationId xmlns:p14="http://schemas.microsoft.com/office/powerpoint/2010/main" val="2012189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1A61-889B-A644-DDDD-7F3D89A7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Winograd Schema (GLUE WNLI)</a:t>
            </a:r>
          </a:p>
        </p:txBody>
      </p:sp>
      <p:pic>
        <p:nvPicPr>
          <p:cNvPr id="9" name="Content Placeholder 8" descr="A close-up of a document&#10;&#10;Description automatically generated">
            <a:extLst>
              <a:ext uri="{FF2B5EF4-FFF2-40B4-BE49-F238E27FC236}">
                <a16:creationId xmlns:a16="http://schemas.microsoft.com/office/drawing/2014/main" id="{8508CD56-40E7-3D79-07E2-260266F136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43213"/>
            <a:ext cx="5181600" cy="3916161"/>
          </a:xfr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96C13D1-914F-FC72-C9AF-548BFB6370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74715" y="1825625"/>
            <a:ext cx="3376570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0B865-FFDE-D9A7-A8E2-23387EFC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855F-12BE-47D6-7461-8B920DBE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FCD0E-1461-EFFA-20C4-FDD772F8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76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E9747-0CC8-BF3C-A2CB-20009344D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(Review, again)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195CFD-EEBA-3D8F-60B4-B789E3927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Datasets</a:t>
                </a:r>
              </a:p>
              <a:p>
                <a:pPr lvl="1"/>
                <a:r>
                  <a:rPr lang="en-US" dirty="0">
                    <a:hlinkClick r:id="rId2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contains splits: train, validation, test</a:t>
                </a:r>
              </a:p>
              <a:p>
                <a:r>
                  <a:rPr lang="en-US" dirty="0"/>
                  <a:t>Tokenizing</a:t>
                </a:r>
              </a:p>
              <a:p>
                <a:pPr lvl="1"/>
                <a:r>
                  <a:rPr lang="en-US" dirty="0">
                    <a:hlinkClick r:id="rId3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maps input text to a sequence of tokens</a:t>
                </a:r>
              </a:p>
              <a:p>
                <a:pPr lvl="2"/>
                <a:r>
                  <a:rPr lang="en-US" dirty="0"/>
                  <a:t>where token is an offset into vocabulary</a:t>
                </a:r>
              </a:p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Includes tokenizer</a:t>
                </a:r>
              </a:p>
              <a:p>
                <a:pPr lvl="1"/>
                <a:r>
                  <a:rPr lang="en-US" dirty="0"/>
                  <a:t>Typically based on BERT</a:t>
                </a:r>
              </a:p>
              <a:p>
                <a:r>
                  <a:rPr lang="en-US" dirty="0"/>
                  <a:t>Trainer</a:t>
                </a:r>
              </a:p>
              <a:p>
                <a:pPr lvl="1"/>
                <a:r>
                  <a:rPr lang="en-US" dirty="0" err="1">
                    <a:hlinkClick r:id="rId4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For each epoch (pass over training split)</a:t>
                </a:r>
              </a:p>
              <a:p>
                <a:pPr lvl="2"/>
                <a:r>
                  <a:rPr lang="en-US" dirty="0"/>
                  <a:t>Train (update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using stochastic gradient descent)</a:t>
                </a:r>
              </a:p>
              <a:p>
                <a:pPr lvl="2"/>
                <a:r>
                  <a:rPr lang="en-US" dirty="0"/>
                  <a:t>Evaluate (score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validation split)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195CFD-EEBA-3D8F-60B4-B789E3927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724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FAE91-3C0C-EB92-3D96-0FF23789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5350A-F395-404C-8732-0A77CED4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7F1AF-69DA-E62C-40AD-D0696351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 descr="A computer code with text&#10;&#10;Description automatically generated">
            <a:extLst>
              <a:ext uri="{FF2B5EF4-FFF2-40B4-BE49-F238E27FC236}">
                <a16:creationId xmlns:a16="http://schemas.microsoft.com/office/drawing/2014/main" id="{E2E16727-E14B-11D8-67F9-836BDB94F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0150" y="2624756"/>
            <a:ext cx="4270214" cy="2420110"/>
          </a:xfrm>
          <a:prstGeom prst="rect">
            <a:avLst/>
          </a:prstGeom>
        </p:spPr>
      </p:pic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201A67F2-478F-168F-58F4-EA78A87DA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150" y="1690688"/>
            <a:ext cx="3837553" cy="818560"/>
          </a:xfrm>
          <a:prstGeom prst="rect">
            <a:avLst/>
          </a:prstGeom>
        </p:spPr>
      </p:pic>
      <p:pic>
        <p:nvPicPr>
          <p:cNvPr id="9" name="Content Placeholder 15" descr="A close-up of a word&#10;&#10;Description automatically generated">
            <a:extLst>
              <a:ext uri="{FF2B5EF4-FFF2-40B4-BE49-F238E27FC236}">
                <a16:creationId xmlns:a16="http://schemas.microsoft.com/office/drawing/2014/main" id="{E378321B-E6DE-6324-2DA1-C9C12488F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5687" y="5111241"/>
            <a:ext cx="1524913" cy="4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23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0099-F114-13FF-BD6F-CB92AB64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hlinkClick r:id="rId2"/>
              </a:rPr>
              <a:t>https://github.com/huggingface/transformers/blob/main/examples/pytorch/text-classification/run_glue.py</a:t>
            </a:r>
            <a:r>
              <a:rPr lang="en-US" sz="36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44E5C0B-DFB3-8472-E1E2-EEB036600EE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Trainer</a:t>
                </a:r>
              </a:p>
              <a:p>
                <a:pPr lvl="1"/>
                <a:r>
                  <a:rPr lang="en-US" dirty="0" err="1">
                    <a:hlinkClick r:id="rId3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For each epoch</a:t>
                </a:r>
              </a:p>
              <a:p>
                <a:pPr lvl="2"/>
                <a:r>
                  <a:rPr lang="en-US" dirty="0"/>
                  <a:t>Train (update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using SGD)</a:t>
                </a:r>
              </a:p>
              <a:p>
                <a:pPr lvl="2"/>
                <a:r>
                  <a:rPr lang="en-US" dirty="0"/>
                  <a:t>Evaluate (score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validation split)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44E5C0B-DFB3-8472-E1E2-EEB036600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F526E35B-5092-4A47-0611-594887E535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41681" y="3779902"/>
            <a:ext cx="5530521" cy="24608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8C348-1EB4-8816-9DBB-CEF240C96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9A72E-C95A-A176-0363-B847D2298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FD0DB-D2CB-720A-957D-D477460B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46</a:t>
            </a:fld>
            <a:endParaRPr lang="en-US"/>
          </a:p>
        </p:txBody>
      </p:sp>
      <p:pic>
        <p:nvPicPr>
          <p:cNvPr id="12" name="Picture 11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A0A2702D-E006-776A-C6F7-0BAAB9DBE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411" y="1690688"/>
            <a:ext cx="5542680" cy="3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64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2754-51F6-2FBD-B227-A7EB8288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hlinkClick r:id="rId2"/>
              </a:rPr>
              <a:t>https://github.com/huggingface/transformers/blob/main/examples/pytorch/text-classification/run_glue_no_trainer.py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78CAA-ED31-31C3-4EDD-BB0331AF21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with trainer</a:t>
            </a:r>
          </a:p>
          <a:p>
            <a:pPr lvl="1"/>
            <a:r>
              <a:rPr lang="en-US" dirty="0"/>
              <a:t>649 lines of code</a:t>
            </a:r>
          </a:p>
          <a:p>
            <a:r>
              <a:rPr lang="en-US" dirty="0"/>
              <a:t>without trainer</a:t>
            </a:r>
          </a:p>
          <a:p>
            <a:pPr lvl="1"/>
            <a:r>
              <a:rPr lang="en-US" dirty="0"/>
              <a:t>665 lines of code</a:t>
            </a:r>
          </a:p>
          <a:p>
            <a:pPr lvl="1"/>
            <a:r>
              <a:rPr lang="en-US" dirty="0"/>
              <a:t>SGD is more obvious</a:t>
            </a:r>
          </a:p>
          <a:p>
            <a:pPr lvl="1"/>
            <a:endParaRPr lang="en-US" dirty="0"/>
          </a:p>
          <a:p>
            <a:r>
              <a:rPr lang="en-US" dirty="0"/>
              <a:t>in both cases,</a:t>
            </a:r>
          </a:p>
          <a:p>
            <a:pPr lvl="1"/>
            <a:r>
              <a:rPr lang="en-US" dirty="0"/>
              <a:t>the example is hardwired for GLUE</a:t>
            </a:r>
          </a:p>
          <a:p>
            <a:r>
              <a:rPr lang="en-US" dirty="0"/>
              <a:t>no clear distinction between</a:t>
            </a:r>
          </a:p>
          <a:p>
            <a:pPr lvl="1"/>
            <a:r>
              <a:rPr lang="en-US" dirty="0"/>
              <a:t>foreground: </a:t>
            </a:r>
          </a:p>
          <a:p>
            <a:pPr lvl="2"/>
            <a:r>
              <a:rPr lang="en-US" dirty="0"/>
              <a:t>GLUE-specific functionality</a:t>
            </a:r>
          </a:p>
          <a:p>
            <a:pPr lvl="3"/>
            <a:r>
              <a:rPr lang="en-US" dirty="0"/>
              <a:t>Names of tasks, loss, metric</a:t>
            </a:r>
          </a:p>
          <a:p>
            <a:pPr lvl="1"/>
            <a:r>
              <a:rPr lang="en-US" dirty="0"/>
              <a:t>background: </a:t>
            </a:r>
          </a:p>
          <a:p>
            <a:pPr lvl="2"/>
            <a:r>
              <a:rPr lang="en-US" dirty="0"/>
              <a:t>General </a:t>
            </a:r>
            <a:r>
              <a:rPr lang="en-US" dirty="0" err="1"/>
              <a:t>purposefunctionality</a:t>
            </a:r>
            <a:r>
              <a:rPr lang="en-US" dirty="0"/>
              <a:t> that applies to many/most classification problems</a:t>
            </a:r>
          </a:p>
        </p:txBody>
      </p:sp>
      <p:pic>
        <p:nvPicPr>
          <p:cNvPr id="9" name="Content Placeholder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1ECA168-4436-E911-ACD1-22C317709B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3731" y="1825625"/>
            <a:ext cx="5098537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3DD1F-4AE1-05FE-70D5-4D40E322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8029D-7860-7813-75CA-F2BCFBCF2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4244B-797A-60CB-0333-4CC2188F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02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2754-51F6-2FBD-B227-A7EB8288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hlinkClick r:id="rId2"/>
              </a:rPr>
              <a:t>https://github.com/huggingface/transformers/blob/main/examples/pytorch/text-classification/run_glue_no_trainer.py</a:t>
            </a:r>
            <a:r>
              <a:rPr lang="en-US" sz="32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3DD1F-4AE1-05FE-70D5-4D40E322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8029D-7860-7813-75CA-F2BCFBCF2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4244B-797A-60CB-0333-4CC2188F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48</a:t>
            </a:fld>
            <a:endParaRPr lang="en-US"/>
          </a:p>
        </p:txBody>
      </p:sp>
      <p:pic>
        <p:nvPicPr>
          <p:cNvPr id="12" name="Content Placeholder 1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BCA10CA-9B52-6632-92A1-053A7AB3C4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02529"/>
            <a:ext cx="5181600" cy="3997530"/>
          </a:xfrm>
        </p:spPr>
      </p:pic>
      <p:pic>
        <p:nvPicPr>
          <p:cNvPr id="10" name="Content Placeholder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7D64859-4B3D-C780-BE07-68BCB58A06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79731" y="1825625"/>
            <a:ext cx="5098537" cy="4351338"/>
          </a:xfrm>
        </p:spPr>
      </p:pic>
    </p:spTree>
    <p:extLst>
      <p:ext uri="{BB962C8B-B14F-4D97-AF65-F5344CB8AC3E}">
        <p14:creationId xmlns:p14="http://schemas.microsoft.com/office/powerpoint/2010/main" val="26393132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2051-A3A8-EC87-130E-2E93641D3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Cola on Discovery</a:t>
            </a:r>
            <a:br>
              <a:rPr lang="en-US" dirty="0"/>
            </a:br>
            <a:r>
              <a:rPr lang="en-US" dirty="0"/>
              <a:t># 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5CA93-E453-8EC4-B839-4675395C4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module load python/3.8.1 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python3 -m pip install --user --upgrade pip  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python3 -m pip install --user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virtualenv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python3 </a:t>
            </a:r>
            <a:r>
              <a:rPr lang="en-US" sz="1600" dirty="0">
                <a:solidFill>
                  <a:srgbClr val="B00C0D"/>
                </a:solidFill>
                <a:effectLst/>
                <a:latin typeface="Menlo" panose="020B0609030804020204" pitchFamily="49" charset="0"/>
              </a:rPr>
              <a:t>-m</a:t>
            </a: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venv</a:t>
            </a: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$HOME/</a:t>
            </a:r>
            <a:r>
              <a:rPr lang="en-US" sz="16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venv</a:t>
            </a: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/transformers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source $HOME/</a:t>
            </a:r>
            <a:r>
              <a:rPr lang="en-US" sz="16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venv</a:t>
            </a: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/transformers/bin/activate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808304"/>
                </a:solidFill>
                <a:effectLst/>
                <a:latin typeface="Menlo" panose="020B0609030804020204" pitchFamily="49" charset="0"/>
              </a:rPr>
              <a:t>pip install --upgrade pip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cd /work/</a:t>
            </a:r>
            <a:r>
              <a:rPr lang="en-US" sz="16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6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githubs</a:t>
            </a: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/transformers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pip install -e .</a:t>
            </a:r>
          </a:p>
          <a:p>
            <a:pPr marL="0" indent="0">
              <a:buNone/>
            </a:pPr>
            <a:endParaRPr lang="en-US" sz="16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cd /work/</a:t>
            </a:r>
            <a:r>
              <a:rPr lang="en-US" sz="16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6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githubs</a:t>
            </a: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/transformers/examples/</a:t>
            </a:r>
            <a:r>
              <a:rPr lang="en-US" sz="16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pytorch</a:t>
            </a: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/text-classification/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pip install -r </a:t>
            </a:r>
            <a:r>
              <a:rPr lang="en-US" sz="16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requirements.txt</a:t>
            </a:r>
            <a:endParaRPr lang="en-US" sz="16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pip install urllib3==1.26.6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2A0A1-DDFB-963F-BFDA-7CF3BF62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DCCC9-8BE0-EE2C-A000-9ED4BBBAE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32F3B-7C9B-9B36-B2DC-78EA9F145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60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78EE-4D9A-2EE1-6E46-E18BE4E65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Smaller Models</a:t>
            </a:r>
            <a:br>
              <a:rPr lang="en-US" dirty="0"/>
            </a:br>
            <a:r>
              <a:rPr lang="en-US" dirty="0">
                <a:hlinkClick r:id="rId2"/>
              </a:rPr>
              <a:t>https://github.com/google-research/bert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FD463D-4232-33CF-DB55-7D93175FB4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Trade-off: Costs v. Performance</a:t>
            </a:r>
          </a:p>
          <a:p>
            <a:r>
              <a:rPr lang="en-US" dirty="0"/>
              <a:t>Costs:</a:t>
            </a:r>
          </a:p>
          <a:p>
            <a:pPr lvl="1"/>
            <a:r>
              <a:rPr lang="en-US" dirty="0"/>
              <a:t>Space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Power</a:t>
            </a:r>
          </a:p>
          <a:p>
            <a:r>
              <a:rPr lang="en-US" dirty="0"/>
              <a:t>Industry Practice</a:t>
            </a:r>
          </a:p>
          <a:p>
            <a:pPr lvl="1"/>
            <a:r>
              <a:rPr lang="en-US" dirty="0"/>
              <a:t>Train large models and then make them smaller (distillation)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1F491-AF8F-8A97-2BE5-DF870C38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3770D-FA46-5C88-53B6-733CFF2A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56333-8700-89B3-0F89-DCC32810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</a:t>
            </a:fld>
            <a:endParaRPr lang="en-US"/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267D244B-A2BA-D4C2-D23D-22D9C5989B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59655" y="1825625"/>
            <a:ext cx="5138689" cy="4351338"/>
          </a:xfrm>
        </p:spPr>
      </p:pic>
    </p:spTree>
    <p:extLst>
      <p:ext uri="{BB962C8B-B14F-4D97-AF65-F5344CB8AC3E}">
        <p14:creationId xmlns:p14="http://schemas.microsoft.com/office/powerpoint/2010/main" val="3457304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2051-A3A8-EC87-130E-2E93641D3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Cola on Discovery</a:t>
            </a:r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798B62E-3E0F-9AFE-E20F-4E10E61DEA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9044" y="2837018"/>
            <a:ext cx="4706112" cy="375894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2A0A1-DDFB-963F-BFDA-7CF3BF62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DCCC9-8BE0-EE2C-A000-9ED4BBBAE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32F3B-7C9B-9B36-B2DC-78EA9F145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50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9730041-1B5A-78E2-8D8E-E6EF9FB09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015728" cy="169481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90909"/>
                </a:solidFill>
                <a:effectLst/>
              </a:rPr>
              <a:t>outdir</a:t>
            </a:r>
            <a:r>
              <a:rPr lang="en-US" dirty="0">
                <a:solidFill>
                  <a:srgbClr val="090909"/>
                </a:solidFill>
                <a:effectLst/>
              </a:rPr>
              <a:t>=/</a:t>
            </a:r>
            <a:r>
              <a:rPr lang="en-US" b="1" dirty="0">
                <a:solidFill>
                  <a:srgbClr val="000000"/>
                </a:solidFill>
                <a:effectLst/>
              </a:rPr>
              <a:t>courses/CS6120.202410/</a:t>
            </a:r>
            <a:r>
              <a:rPr lang="en-US" dirty="0">
                <a:solidFill>
                  <a:srgbClr val="090909"/>
                </a:solidFill>
                <a:effectLst/>
              </a:rPr>
              <a:t>data/GLUE/</a:t>
            </a:r>
            <a:r>
              <a:rPr lang="en-US" dirty="0" err="1">
                <a:solidFill>
                  <a:srgbClr val="090909"/>
                </a:solidFill>
                <a:effectLst/>
              </a:rPr>
              <a:t>model_outputs</a:t>
            </a:r>
            <a:r>
              <a:rPr lang="en-US" dirty="0">
                <a:solidFill>
                  <a:srgbClr val="090909"/>
                </a:solidFill>
                <a:effectLst/>
              </a:rPr>
              <a:t>/cola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90909"/>
                </a:solidFill>
                <a:effectLst/>
              </a:rPr>
              <a:t>mkdir</a:t>
            </a:r>
            <a:r>
              <a:rPr lang="en-US" dirty="0">
                <a:solidFill>
                  <a:srgbClr val="090909"/>
                </a:solidFill>
                <a:effectLst/>
              </a:rPr>
              <a:t> -p $</a:t>
            </a:r>
            <a:r>
              <a:rPr lang="en-US" dirty="0" err="1">
                <a:solidFill>
                  <a:srgbClr val="090909"/>
                </a:solidFill>
                <a:effectLst/>
              </a:rPr>
              <a:t>outdir</a:t>
            </a:r>
            <a:endParaRPr lang="en-US" dirty="0">
              <a:solidFill>
                <a:srgbClr val="090909"/>
              </a:solidFill>
              <a:effectLst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90909"/>
                </a:solidFill>
                <a:effectLst/>
              </a:rPr>
              <a:t>dir</a:t>
            </a:r>
            <a:r>
              <a:rPr lang="en-US" dirty="0">
                <a:solidFill>
                  <a:srgbClr val="090909"/>
                </a:solidFill>
                <a:effectLst/>
              </a:rPr>
              <a:t>=/work/</a:t>
            </a:r>
            <a:r>
              <a:rPr lang="en-US" dirty="0" err="1">
                <a:solidFill>
                  <a:srgbClr val="090909"/>
                </a:solidFill>
                <a:effectLst/>
              </a:rPr>
              <a:t>k.church</a:t>
            </a:r>
            <a:r>
              <a:rPr lang="en-US" dirty="0">
                <a:solidFill>
                  <a:srgbClr val="090909"/>
                </a:solidFill>
                <a:effectLst/>
              </a:rPr>
              <a:t>/</a:t>
            </a:r>
            <a:r>
              <a:rPr lang="en-US" dirty="0" err="1">
                <a:solidFill>
                  <a:srgbClr val="090909"/>
                </a:solidFill>
                <a:effectLst/>
              </a:rPr>
              <a:t>githubs</a:t>
            </a:r>
            <a:r>
              <a:rPr lang="en-US" dirty="0">
                <a:solidFill>
                  <a:srgbClr val="090909"/>
                </a:solidFill>
                <a:effectLst/>
              </a:rPr>
              <a:t>/transformers/examples/</a:t>
            </a:r>
            <a:r>
              <a:rPr lang="en-US" dirty="0" err="1">
                <a:solidFill>
                  <a:srgbClr val="090909"/>
                </a:solidFill>
                <a:effectLst/>
              </a:rPr>
              <a:t>pytorch</a:t>
            </a:r>
            <a:r>
              <a:rPr lang="en-US" dirty="0">
                <a:solidFill>
                  <a:srgbClr val="090909"/>
                </a:solidFill>
                <a:effectLst/>
              </a:rPr>
              <a:t>/text-classification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</a:rPr>
              <a:t>cd $</a:t>
            </a:r>
            <a:r>
              <a:rPr lang="en-US" dirty="0" err="1">
                <a:solidFill>
                  <a:srgbClr val="090909"/>
                </a:solidFill>
                <a:effectLst/>
              </a:rPr>
              <a:t>outdir</a:t>
            </a:r>
            <a:endParaRPr lang="en-US" dirty="0">
              <a:solidFill>
                <a:srgbClr val="090909"/>
              </a:solidFill>
              <a:effectLst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90909"/>
                </a:solidFill>
                <a:effectLst/>
              </a:rPr>
              <a:t>sh</a:t>
            </a:r>
            <a:r>
              <a:rPr lang="en-US" dirty="0">
                <a:solidFill>
                  <a:srgbClr val="090909"/>
                </a:solidFill>
                <a:effectLst/>
              </a:rPr>
              <a:t> ./</a:t>
            </a:r>
            <a:r>
              <a:rPr lang="en-US" dirty="0" err="1">
                <a:solidFill>
                  <a:srgbClr val="090909"/>
                </a:solidFill>
                <a:effectLst/>
              </a:rPr>
              <a:t>cola.sh</a:t>
            </a:r>
            <a:endParaRPr lang="en-US" dirty="0">
              <a:solidFill>
                <a:srgbClr val="090909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12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8699B9A-955A-40EA-D407-4BD7855AA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35"/>
          <a:stretch/>
        </p:blipFill>
        <p:spPr>
          <a:xfrm>
            <a:off x="262309" y="3953827"/>
            <a:ext cx="6338135" cy="24025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CB9FBE-B588-A833-AD10-A145F1A350DE}"/>
              </a:ext>
            </a:extLst>
          </p:cNvPr>
          <p:cNvSpPr txBox="1"/>
          <p:nvPr/>
        </p:nvSpPr>
        <p:spPr>
          <a:xfrm>
            <a:off x="189247" y="3584495"/>
            <a:ext cx="4041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https://github.com/google-research/bert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419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056D-A2EC-AF5D-3C4B-173DF902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5FAF1-75B7-3A46-61CD-C9DCD06DF4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Homework</a:t>
            </a:r>
          </a:p>
          <a:p>
            <a:pPr lvl="1"/>
            <a:r>
              <a:rPr lang="en-US" dirty="0"/>
              <a:t>Assignment 2: </a:t>
            </a:r>
            <a:r>
              <a:rPr lang="en-US" dirty="0">
                <a:hlinkClick r:id="rId2"/>
              </a:rPr>
              <a:t>HuggingFace Pipelines</a:t>
            </a:r>
            <a:endParaRPr lang="en-US" dirty="0"/>
          </a:p>
          <a:p>
            <a:r>
              <a:rPr lang="en-US" dirty="0"/>
              <a:t>Background Material</a:t>
            </a:r>
          </a:p>
          <a:p>
            <a:r>
              <a:rPr lang="en-US" dirty="0"/>
              <a:t>Old Business</a:t>
            </a:r>
          </a:p>
          <a:p>
            <a:pPr lvl="1"/>
            <a:r>
              <a:rPr lang="en-US" dirty="0">
                <a:hlinkClick r:id="rId3"/>
              </a:rPr>
              <a:t>Colab</a:t>
            </a:r>
            <a:endParaRPr lang="en-US" dirty="0"/>
          </a:p>
          <a:p>
            <a:pPr lvl="1"/>
            <a:r>
              <a:rPr lang="en-US" dirty="0"/>
              <a:t>Deep Nets: Inference</a:t>
            </a:r>
          </a:p>
          <a:p>
            <a:pPr lvl="2"/>
            <a:r>
              <a:rPr lang="en-US" dirty="0"/>
              <a:t>Classification &amp; Regression</a:t>
            </a:r>
          </a:p>
          <a:p>
            <a:pPr lvl="2"/>
            <a:r>
              <a:rPr lang="en-US" dirty="0"/>
              <a:t>Anything </a:t>
            </a:r>
            <a:r>
              <a:rPr lang="en-US" dirty="0">
                <a:sym typeface="Wingdings" pitchFamily="2" charset="2"/>
              </a:rPr>
              <a:t> Vector</a:t>
            </a:r>
          </a:p>
          <a:p>
            <a:pPr lvl="2"/>
            <a:r>
              <a:rPr lang="en-US" dirty="0">
                <a:sym typeface="Wingdings" pitchFamily="2" charset="2"/>
              </a:rPr>
              <a:t>Machine Translation</a:t>
            </a:r>
          </a:p>
          <a:p>
            <a:pPr lvl="2"/>
            <a:r>
              <a:rPr lang="en-US" dirty="0">
                <a:sym typeface="Wingdings" pitchFamily="2" charset="2"/>
              </a:rPr>
              <a:t>Fill Mask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280E49-26D2-06D0-9424-C0CD264710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New Business</a:t>
            </a:r>
          </a:p>
          <a:p>
            <a:pPr lvl="1"/>
            <a:r>
              <a:rPr lang="en-US" dirty="0" err="1">
                <a:hlinkClick r:id="rId4"/>
              </a:rPr>
              <a:t>bertviz</a:t>
            </a:r>
            <a:endParaRPr lang="en-US" dirty="0"/>
          </a:p>
          <a:p>
            <a:pPr lvl="1"/>
            <a:r>
              <a:rPr lang="en-US" dirty="0"/>
              <a:t>Deep Nets: Fine-Tuning</a:t>
            </a:r>
          </a:p>
          <a:p>
            <a:pPr lvl="2"/>
            <a:r>
              <a:rPr lang="en-US" dirty="0"/>
              <a:t>Easy: inference</a:t>
            </a:r>
          </a:p>
          <a:p>
            <a:pPr lvl="2"/>
            <a:r>
              <a:rPr lang="en-US" dirty="0"/>
              <a:t>Hard: pre-training</a:t>
            </a:r>
          </a:p>
          <a:p>
            <a:pPr lvl="2"/>
            <a:r>
              <a:rPr lang="en-US" dirty="0"/>
              <a:t>Not too hard: fine-tuning</a:t>
            </a:r>
          </a:p>
          <a:p>
            <a:pPr lvl="1"/>
            <a:r>
              <a:rPr lang="en-US" dirty="0"/>
              <a:t>Code: </a:t>
            </a:r>
            <a:r>
              <a:rPr lang="en-US" dirty="0" err="1"/>
              <a:t>colab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HuggingFace Tutorial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HuggingFace Colab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run glue example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2B8B9-EBB1-6301-2A45-410A07FE5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7BC96-320E-CF19-77F7-D4016564C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2B7A4-301E-C6B3-C847-28ECF2EB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7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3467-E22A-A827-4EA2-34B484A03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layers, heads, etc.?</a:t>
            </a:r>
            <a:br>
              <a:rPr lang="en-US" dirty="0"/>
            </a:br>
            <a:r>
              <a:rPr lang="en-US" dirty="0" err="1">
                <a:hlinkClick r:id="rId2"/>
              </a:rPr>
              <a:t>colab</a:t>
            </a:r>
            <a:endParaRPr lang="en-US" dirty="0"/>
          </a:p>
        </p:txBody>
      </p:sp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735E194-94E0-A769-A141-EFF6F6FDE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1200" y="1825625"/>
            <a:ext cx="10429599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3D10F-FC15-65B6-E088-7D94E299B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2028F-814C-C068-1399-46CF5EE6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9AB3D-3763-B9D4-DDED-8B299387A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67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7416-F267-B993-A576-8A863498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Multiscale Visualization of Attention in the Transformer Model (</a:t>
            </a:r>
            <a:r>
              <a:rPr lang="en-US" dirty="0" err="1"/>
              <a:t>bertviz</a:t>
            </a:r>
            <a:r>
              <a:rPr lang="en-US" dirty="0"/>
              <a:t>)</a:t>
            </a:r>
            <a:br>
              <a:rPr lang="en-US" dirty="0">
                <a:hlinkClick r:id="rId2"/>
              </a:rPr>
            </a:br>
            <a:r>
              <a:rPr lang="en-US" dirty="0">
                <a:hlinkClick r:id="rId3"/>
              </a:rPr>
              <a:t>https://aclanthology.org/P19-3007.pdf</a:t>
            </a:r>
            <a:r>
              <a:rPr lang="en-US" dirty="0"/>
              <a:t> 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02C13F4E-ABC6-BF97-FB26-82D019EAA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50502" y="1825625"/>
            <a:ext cx="7890995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4BA2E-11A9-0B3D-004E-BA5A1C89E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9C372-EFB4-1BA8-D3CD-BE06C26E7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88042-2A51-0F7E-3B76-D17C6FFB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98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79BA136-3DCA-60B9-CB50-36A721433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https://arxiv.org/pdf/1906.04341.pdf</a:t>
            </a:r>
            <a:r>
              <a:rPr lang="en-US" dirty="0"/>
              <a:t> </a:t>
            </a:r>
          </a:p>
        </p:txBody>
      </p:sp>
      <p:pic>
        <p:nvPicPr>
          <p:cNvPr id="11" name="Content Placeholder 10" descr="A collage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7ED56813-0384-84AB-6407-35FD95BFC9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00379" y="1825625"/>
            <a:ext cx="4657242" cy="4351338"/>
          </a:xfrm>
        </p:spPr>
      </p:pic>
      <p:pic>
        <p:nvPicPr>
          <p:cNvPr id="13" name="Content Placeholder 12" descr="A close-up of a paper&#10;&#10;Description automatically generated">
            <a:extLst>
              <a:ext uri="{FF2B5EF4-FFF2-40B4-BE49-F238E27FC236}">
                <a16:creationId xmlns:a16="http://schemas.microsoft.com/office/drawing/2014/main" id="{596CF830-97FC-987F-3266-A3E0B9CAD3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825625"/>
            <a:ext cx="5181600" cy="30435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42574-0501-E36C-BFC1-68FA16EBD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4A9AC-6C86-6D08-B158-2452E08B5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DE699-AB1D-11D4-A86E-B5CABE97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8</a:t>
            </a:fld>
            <a:endParaRPr lang="en-US"/>
          </a:p>
        </p:txBody>
      </p:sp>
      <p:pic>
        <p:nvPicPr>
          <p:cNvPr id="15" name="Picture 14" descr="A close-up of a business card&#10;&#10;Description automatically generated">
            <a:extLst>
              <a:ext uri="{FF2B5EF4-FFF2-40B4-BE49-F238E27FC236}">
                <a16:creationId xmlns:a16="http://schemas.microsoft.com/office/drawing/2014/main" id="{A36BB287-9620-7888-8E89-00A5760CF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338" y="5118557"/>
            <a:ext cx="4429125" cy="12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6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48C57-9447-7D8A-F6D3-04E1CB908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549DE-7E1D-CBDE-A139-9284BA567C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C3EB8-DCE6-8B8A-4A8A-0668D4E644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D4C87-2392-E072-C97C-0ADD0169B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5FB4E-C64B-D2E2-E82A-4D7CDE4B8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D2F16-2334-0983-0578-8C227347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02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10318</TotalTime>
  <Words>3007</Words>
  <Application>Microsoft Macintosh PowerPoint</Application>
  <PresentationFormat>Widescreen</PresentationFormat>
  <Paragraphs>718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-apple-system</vt:lpstr>
      <vt:lpstr>Arial</vt:lpstr>
      <vt:lpstr>Calibri</vt:lpstr>
      <vt:lpstr>Calibri Light</vt:lpstr>
      <vt:lpstr>Cambria Math</vt:lpstr>
      <vt:lpstr>ElsevierGulliver</vt:lpstr>
      <vt:lpstr>ElsevierSans</vt:lpstr>
      <vt:lpstr>Menlo</vt:lpstr>
      <vt:lpstr>Wingdings</vt:lpstr>
      <vt:lpstr>Office Theme</vt:lpstr>
      <vt:lpstr>CS6120: Lecture 4</vt:lpstr>
      <vt:lpstr>Agenda</vt:lpstr>
      <vt:lpstr>https://gluebenchmark.com/ </vt:lpstr>
      <vt:lpstr>Some BERT Models https://github.com/google-research/bert </vt:lpstr>
      <vt:lpstr>Smaller Models https://github.com/google-research/bert</vt:lpstr>
      <vt:lpstr>What do we mean by layers, heads, etc.? colab</vt:lpstr>
      <vt:lpstr>A Multiscale Visualization of Attention in the Transformer Model (bertviz) https://aclanthology.org/P19-3007.pdf </vt:lpstr>
      <vt:lpstr>https://arxiv.org/pdf/1906.04341.pdf </vt:lpstr>
      <vt:lpstr>Review</vt:lpstr>
      <vt:lpstr>Standard 3-Step Recipe</vt:lpstr>
      <vt:lpstr> </vt:lpstr>
      <vt:lpstr>Fine-Tuning (Fit) in R (Statistics Package)</vt:lpstr>
      <vt:lpstr>Datasets Example: Cars</vt:lpstr>
      <vt:lpstr>Example of Datasets in HuggingFace https://huggingface.co/datasets/dair-ai/emotion</vt:lpstr>
      <vt:lpstr>Emotion  GLUE (Cola) https://huggingface.co/datasets/glue/viewer/cola/train </vt:lpstr>
      <vt:lpstr>Datasets in HuggingFace colab</vt:lpstr>
      <vt:lpstr>glm (General Linear Models) in R (and Sklearn)</vt:lpstr>
      <vt:lpstr>Fine-Tuning (fit) in GFT f_pre+data → f_post </vt:lpstr>
      <vt:lpstr>Emotion Dataset classify:label~text</vt:lpstr>
      <vt:lpstr>Fine-Tuning (fit): Numerous Use Cases f_pre+data → f_post </vt:lpstr>
      <vt:lpstr>GLUE Subsets</vt:lpstr>
      <vt:lpstr>GFT Program for COLA</vt:lpstr>
      <vt:lpstr>Simple Equations Cover Many Cases of Interest GLUE: A Popular Benchmark</vt:lpstr>
      <vt:lpstr>Equation Keywords ≈ Pipeline Tasks</vt:lpstr>
      <vt:lpstr>gft Cheat Sheet (General Fine-Tuning)</vt:lpstr>
      <vt:lpstr>Regression in R: Summarize (almost) anything </vt:lpstr>
      <vt:lpstr>Regression in R: Summarize (almost) anything </vt:lpstr>
      <vt:lpstr>Regression in R: Summarize (almost) anything </vt:lpstr>
      <vt:lpstr>gft_summary</vt:lpstr>
      <vt:lpstr>Tasks</vt:lpstr>
      <vt:lpstr>gft Cheat Sheet (General Fine-Tuning)</vt:lpstr>
      <vt:lpstr>HuggingFace run_glue.py colab</vt:lpstr>
      <vt:lpstr>HuggingFace run_glue.py colab</vt:lpstr>
      <vt:lpstr>Trainer https://huggingface.co/learn/nlp-course/chapter3/3?fw=pt </vt:lpstr>
      <vt:lpstr>Steps</vt:lpstr>
      <vt:lpstr>https://en.wikipedia.org/wiki/Stochastic_gradient_descent https://realpython.com/gradient-descent-algorithm-python </vt:lpstr>
      <vt:lpstr>https://en.wikipedia.org/wiki/Newton%27s_method </vt:lpstr>
      <vt:lpstr>https://en.wikipedia.org/wiki/Hill_climbing </vt:lpstr>
      <vt:lpstr>Trainer https://huggingface.co/learn/nlp-course/chapter3/3?fw=pt </vt:lpstr>
      <vt:lpstr>Steps (Review)</vt:lpstr>
      <vt:lpstr>Metric v. Loss</vt:lpstr>
      <vt:lpstr>Loss Functions in Deep Learning https://insideaiml.com/blog/LossFunctions-in-Deep-Learning-1025 </vt:lpstr>
      <vt:lpstr>Winograd Schema (GLUE WNLI)</vt:lpstr>
      <vt:lpstr>Winograd Schema (GLUE WNLI)</vt:lpstr>
      <vt:lpstr>Steps (Review, again)</vt:lpstr>
      <vt:lpstr>https://github.com/huggingface/transformers/blob/main/examples/pytorch/text-classification/run_glue.py </vt:lpstr>
      <vt:lpstr>https://github.com/huggingface/transformers/blob/main/examples/pytorch/text-classification/run_glue_no_trainer.py </vt:lpstr>
      <vt:lpstr>https://github.com/huggingface/transformers/blob/main/examples/pytorch/text-classification/run_glue_no_trainer.py </vt:lpstr>
      <vt:lpstr>Running Cola on Discovery # Virtual Environment</vt:lpstr>
      <vt:lpstr>Running Cola on Discovery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Church, Kenneth</cp:lastModifiedBy>
  <cp:revision>110</cp:revision>
  <dcterms:created xsi:type="dcterms:W3CDTF">2023-08-31T19:51:53Z</dcterms:created>
  <dcterms:modified xsi:type="dcterms:W3CDTF">2023-10-02T21:56:27Z</dcterms:modified>
</cp:coreProperties>
</file>